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1.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sldIdLst>
    <p:sldId id="256" r:id="rId2"/>
    <p:sldId id="408" r:id="rId3"/>
    <p:sldId id="507" r:id="rId4"/>
    <p:sldId id="514" r:id="rId5"/>
    <p:sldId id="513" r:id="rId6"/>
    <p:sldId id="515" r:id="rId7"/>
    <p:sldId id="489" r:id="rId8"/>
    <p:sldId id="467" r:id="rId9"/>
    <p:sldId id="537" r:id="rId10"/>
    <p:sldId id="554" r:id="rId11"/>
    <p:sldId id="555" r:id="rId12"/>
    <p:sldId id="556" r:id="rId13"/>
    <p:sldId id="557" r:id="rId14"/>
    <p:sldId id="558" r:id="rId15"/>
    <p:sldId id="559" r:id="rId16"/>
    <p:sldId id="560" r:id="rId17"/>
    <p:sldId id="561" r:id="rId18"/>
    <p:sldId id="565" r:id="rId19"/>
    <p:sldId id="566" r:id="rId20"/>
    <p:sldId id="567" r:id="rId21"/>
    <p:sldId id="562" r:id="rId22"/>
    <p:sldId id="563" r:id="rId23"/>
    <p:sldId id="568" r:id="rId24"/>
    <p:sldId id="570" r:id="rId25"/>
    <p:sldId id="569" r:id="rId26"/>
    <p:sldId id="571" r:id="rId27"/>
    <p:sldId id="572" r:id="rId28"/>
    <p:sldId id="573" r:id="rId29"/>
    <p:sldId id="574" r:id="rId30"/>
    <p:sldId id="575" r:id="rId31"/>
    <p:sldId id="576" r:id="rId32"/>
    <p:sldId id="518" r:id="rId33"/>
    <p:sldId id="532" r:id="rId34"/>
    <p:sldId id="533" r:id="rId35"/>
    <p:sldId id="534" r:id="rId36"/>
    <p:sldId id="535" r:id="rId37"/>
    <p:sldId id="524" r:id="rId38"/>
    <p:sldId id="536" r:id="rId39"/>
    <p:sldId id="519" r:id="rId40"/>
    <p:sldId id="520" r:id="rId41"/>
    <p:sldId id="521" r:id="rId42"/>
    <p:sldId id="522" r:id="rId43"/>
    <p:sldId id="523" r:id="rId44"/>
    <p:sldId id="540" r:id="rId45"/>
    <p:sldId id="538" r:id="rId46"/>
    <p:sldId id="541" r:id="rId47"/>
    <p:sldId id="539" r:id="rId48"/>
    <p:sldId id="542" r:id="rId49"/>
    <p:sldId id="543" r:id="rId50"/>
    <p:sldId id="544" r:id="rId51"/>
    <p:sldId id="545" r:id="rId52"/>
    <p:sldId id="503" r:id="rId53"/>
    <p:sldId id="504" r:id="rId54"/>
    <p:sldId id="500" r:id="rId55"/>
    <p:sldId id="505" r:id="rId56"/>
    <p:sldId id="548" r:id="rId57"/>
    <p:sldId id="553" r:id="rId58"/>
    <p:sldId id="546" r:id="rId59"/>
    <p:sldId id="547" r:id="rId60"/>
    <p:sldId id="509" r:id="rId61"/>
    <p:sldId id="549" r:id="rId62"/>
    <p:sldId id="550" r:id="rId63"/>
    <p:sldId id="551" r:id="rId64"/>
    <p:sldId id="552" r:id="rId65"/>
  </p:sldIdLst>
  <p:sldSz cx="9144000" cy="6858000" type="screen4x3"/>
  <p:notesSz cx="6796088" cy="9925050"/>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0000"/>
    <a:srgbClr val="FF3538"/>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586" autoAdjust="0"/>
  </p:normalViewPr>
  <p:slideViewPr>
    <p:cSldViewPr>
      <p:cViewPr varScale="1">
        <p:scale>
          <a:sx n="101" d="100"/>
          <a:sy n="101" d="100"/>
        </p:scale>
        <p:origin x="-1304" y="-120"/>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96"/>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796088" cy="9925050"/>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3849688" y="0"/>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915988" y="744538"/>
            <a:ext cx="4964112" cy="3721100"/>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679450" y="4714875"/>
            <a:ext cx="5437188" cy="4465638"/>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9426575"/>
            <a:ext cx="2946400" cy="496888"/>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3849688" y="9426575"/>
            <a:ext cx="2944812" cy="495300"/>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want to surprise Jon,</a:t>
            </a:r>
            <a:r>
              <a:rPr lang="en-US" baseline="0" dirty="0" smtClean="0"/>
              <a:t> so plan to travel to the shops and buy him a book and then give it to him.  </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18</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same thing for Al --- want to surprise him and so plan</a:t>
            </a:r>
            <a:r>
              <a:rPr lang="en-US" baseline="0" dirty="0" smtClean="0"/>
              <a:t> to go to the shops, buy him some grappa and give it to him.  Either plan is fine by itself. but they can’t both be executed by me because I don’t have enough money for both.</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19</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same thing for Al --- want to surprise him and so plan</a:t>
            </a:r>
            <a:r>
              <a:rPr lang="en-US" baseline="0" dirty="0" smtClean="0"/>
              <a:t> to go to the shops, buy him some grappa and give it to him.  Either plan is fine by itself. but they can’t both be executed by me because I don’t have enough money </a:t>
            </a:r>
            <a:r>
              <a:rPr lang="en-US" baseline="0" smtClean="0"/>
              <a:t>for both.</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20</a:t>
            </a:fld>
            <a:endParaRPr lang="en-GB"/>
          </a:p>
        </p:txBody>
      </p:sp>
    </p:spTree>
    <p:extLst>
      <p:ext uri="{BB962C8B-B14F-4D97-AF65-F5344CB8AC3E}">
        <p14:creationId xmlns:p14="http://schemas.microsoft.com/office/powerpoint/2010/main" val="1026023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0938" cy="3721100"/>
          </a:xfrm>
        </p:spPr>
      </p:sp>
      <p:sp>
        <p:nvSpPr>
          <p:cNvPr id="3" name="Notes Placeholder 2"/>
          <p:cNvSpPr>
            <a:spLocks noGrp="1"/>
          </p:cNvSpPr>
          <p:nvPr>
            <p:ph type="body" idx="1"/>
          </p:nvPr>
        </p:nvSpPr>
        <p:spPr/>
        <p:txBody>
          <a:bodyPr/>
          <a:lstStyle/>
          <a:p>
            <a:r>
              <a:rPr lang="en-US" dirty="0" smtClean="0"/>
              <a:t>Typically an action</a:t>
            </a:r>
            <a:r>
              <a:rPr lang="en-US" baseline="0" dirty="0" smtClean="0"/>
              <a:t> involves many different components other than intention.  Let me just lay out a crude picture of an intentional action to fix terminology.  [...]  Given this picture </a:t>
            </a:r>
            <a:r>
              <a:rPr lang="en-US" dirty="0" smtClean="0"/>
              <a:t>It’s clearly a prejudice</a:t>
            </a:r>
            <a:r>
              <a:rPr lang="en-US" baseline="0" dirty="0" smtClean="0"/>
              <a:t> to think that joint action depends on meshing of intentions rather than meshing at other levels.  My suggestion, then, is that if we want to understand potential roles of joint action in evolution or in development, we should focus on meshing not of intentions but of motor actions </a:t>
            </a:r>
            <a:r>
              <a:rPr lang="en-US" baseline="0" smtClean="0"/>
              <a:t>and goals.</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26</a:t>
            </a:fld>
            <a:endParaRPr lang="en-GB"/>
          </a:p>
        </p:txBody>
      </p:sp>
    </p:spTree>
    <p:extLst>
      <p:ext uri="{BB962C8B-B14F-4D97-AF65-F5344CB8AC3E}">
        <p14:creationId xmlns:p14="http://schemas.microsoft.com/office/powerpoint/2010/main" val="4199578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D2A72A8A-8A6D-C84C-8B8D-5B7A18CF2D34}" type="slidenum">
              <a:rPr lang="en-GB"/>
              <a:pPr/>
              <a:t>39</a:t>
            </a:fld>
            <a:endParaRPr lang="en-GB"/>
          </a:p>
        </p:txBody>
      </p:sp>
      <p:sp>
        <p:nvSpPr>
          <p:cNvPr id="16385"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6386"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AC63DFA0-64C2-004C-8AFC-C4742DB3F677}" type="slidenum">
              <a:rPr lang="en-GB"/>
              <a:pPr/>
              <a:t>40</a:t>
            </a:fld>
            <a:endParaRPr lang="en-GB"/>
          </a:p>
        </p:txBody>
      </p:sp>
      <p:sp>
        <p:nvSpPr>
          <p:cNvPr id="19457"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9458"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41</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42</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6CB62645-5AB3-4041-B56A-A33D47A8A679}" type="slidenum">
              <a:rPr lang="en-GB"/>
              <a:pPr/>
              <a:t>43</a:t>
            </a:fld>
            <a:endParaRPr lang="en-GB"/>
          </a:p>
        </p:txBody>
      </p:sp>
      <p:sp>
        <p:nvSpPr>
          <p:cNvPr id="2048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048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49</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50</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51</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52</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53</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60</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61</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62</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63</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64</a:t>
            </a:fld>
            <a:endParaRPr lang="en-GB"/>
          </a:p>
        </p:txBody>
      </p:sp>
      <p:sp>
        <p:nvSpPr>
          <p:cNvPr id="23553"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917575" y="744538"/>
            <a:ext cx="4962525" cy="3722687"/>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679450" y="4714875"/>
            <a:ext cx="5438775" cy="4560888"/>
          </a:xfrm>
          <a:prstGeom prst="rect">
            <a:avLst/>
          </a:prstGeom>
          <a:noFill/>
          <a:ln>
            <a:round/>
            <a:headEnd/>
            <a:tailEnd/>
          </a:ln>
        </p:spPr>
        <p:txBody>
          <a:bodyPr wrap="none" anchor="ctr">
            <a:prstTxWarp prst="textNoShape">
              <a:avLst/>
            </a:prstTxWarp>
          </a:bodyPr>
          <a:lstStyle/>
          <a:p>
            <a:r>
              <a:rPr lang="en-US" dirty="0" smtClean="0"/>
              <a:t>shared intention is hard to </a:t>
            </a:r>
            <a:r>
              <a:rPr lang="en-US" dirty="0" err="1" smtClean="0"/>
              <a:t>characterise</a:t>
            </a:r>
            <a:r>
              <a:rPr lang="en-US" dirty="0" smtClean="0"/>
              <a:t> ... different</a:t>
            </a:r>
            <a:r>
              <a:rPr lang="en-US" baseline="0" dirty="0" smtClean="0"/>
              <a:t> philosophers have taken different approaches ... will focus on Bratman as this is a good starting point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0"/>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0" y="1600200"/>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0" y="6245225"/>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9.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0.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4.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oleObject" Target="../embeddings/oleObject1.bin"/><Relationship Id="rId5" Type="http://schemas.openxmlformats.org/officeDocument/2006/relationships/image" Target="../media/image12.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2"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 Id="rId4" Type="http://schemas.microsoft.com/office/2007/relationships/hdphoto" Target="../media/hdphoto3.wdp"/><Relationship Id="rId5" Type="http://schemas.openxmlformats.org/officeDocument/2006/relationships/image" Target="../media/image5.png"/><Relationship Id="rId6" Type="http://schemas.microsoft.com/office/2007/relationships/hdphoto" Target="../media/hdphoto4.wdp"/><Relationship Id="rId7" Type="http://schemas.openxmlformats.org/officeDocument/2006/relationships/image" Target="../media/image6.png"/><Relationship Id="rId8" Type="http://schemas.microsoft.com/office/2007/relationships/hdphoto" Target="../media/hdphoto5.wdp"/><Relationship Id="rId9" Type="http://schemas.openxmlformats.org/officeDocument/2006/relationships/image" Target="../media/image7.png"/><Relationship Id="rId10" Type="http://schemas.microsoft.com/office/2007/relationships/hdphoto" Target="../media/hdphoto6.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2.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2.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3.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8.wdp"/><Relationship Id="rId5" Type="http://schemas.openxmlformats.org/officeDocument/2006/relationships/image" Target="../media/image4.png"/><Relationship Id="rId6" Type="http://schemas.microsoft.com/office/2007/relationships/hdphoto" Target="../media/hdphoto3.wdp"/><Relationship Id="rId7" Type="http://schemas.openxmlformats.org/officeDocument/2006/relationships/image" Target="../media/image5.png"/><Relationship Id="rId8"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2.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14000" contrast="40000"/>
                    </a14:imgEffect>
                  </a14:imgLayer>
                </a14:imgProps>
              </a:ext>
            </a:extLst>
          </a:blip>
          <a:srcRect/>
          <a:stretch>
            <a:fillRect/>
          </a:stretch>
        </p:blipFill>
        <p:spPr bwMode="auto">
          <a:xfrm>
            <a:off x="0" y="741363"/>
            <a:ext cx="9144000" cy="6116637"/>
          </a:xfrm>
          <a:prstGeom prst="rect">
            <a:avLst/>
          </a:prstGeom>
          <a:noFill/>
          <a:ln w="9525">
            <a:noFill/>
            <a:round/>
            <a:headEnd/>
            <a:tailEnd/>
          </a:ln>
          <a:effectLst/>
        </p:spPr>
      </p:pic>
      <p:sp>
        <p:nvSpPr>
          <p:cNvPr id="7" name="Rectangle 2"/>
          <p:cNvSpPr>
            <a:spLocks noChangeArrowheads="1"/>
          </p:cNvSpPr>
          <p:nvPr/>
        </p:nvSpPr>
        <p:spPr bwMode="auto">
          <a:xfrm>
            <a:off x="0" y="730414"/>
            <a:ext cx="9180513"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a:p>
        </p:txBody>
      </p:sp>
      <p:sp>
        <p:nvSpPr>
          <p:cNvPr id="10" name="Rectangle 2"/>
          <p:cNvSpPr>
            <a:spLocks noChangeArrowheads="1"/>
          </p:cNvSpPr>
          <p:nvPr/>
        </p:nvSpPr>
        <p:spPr bwMode="auto">
          <a:xfrm>
            <a:off x="1" y="730414"/>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8" name="Text Box 5"/>
          <p:cNvSpPr txBox="1">
            <a:spLocks noChangeArrowheads="1"/>
          </p:cNvSpPr>
          <p:nvPr/>
        </p:nvSpPr>
        <p:spPr bwMode="auto">
          <a:xfrm>
            <a:off x="364306" y="886634"/>
            <a:ext cx="8240142" cy="648512"/>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b="1" i="0" dirty="0" smtClean="0">
                <a:solidFill>
                  <a:srgbClr val="FFFFFF"/>
                </a:solidFill>
                <a:ea typeface="Arial" charset="0"/>
                <a:cs typeface="Arial" charset="0"/>
              </a:rPr>
              <a:t>conceptual tools for scientific research</a:t>
            </a:r>
            <a:endParaRPr lang="en-GB" sz="3600" b="1" i="0" dirty="0">
              <a:solidFill>
                <a:srgbClr val="FFFFFF"/>
              </a:solidFill>
              <a:ea typeface="Arial" charset="0"/>
              <a:cs typeface="Arial" charset="0"/>
            </a:endParaRPr>
          </a:p>
        </p:txBody>
      </p:sp>
      <p:pic>
        <p:nvPicPr>
          <p:cNvPr id="3076" name="Picture 4"/>
          <p:cNvPicPr>
            <a:picLocks noChangeAspect="1" noChangeArrowheads="1"/>
          </p:cNvPicPr>
          <p:nvPr/>
        </p:nvPicPr>
        <p:blipFill>
          <a:blip r:embed="rId5">
            <a:grayscl/>
          </a:blip>
          <a:srcRect/>
          <a:stretch>
            <a:fillRect/>
          </a:stretch>
        </p:blipFill>
        <p:spPr bwMode="auto">
          <a:xfrm>
            <a:off x="4056137" y="1224112"/>
            <a:ext cx="4651375" cy="620712"/>
          </a:xfrm>
          <a:prstGeom prst="rect">
            <a:avLst/>
          </a:prstGeom>
          <a:noFill/>
          <a:ln w="9525">
            <a:noFill/>
            <a:round/>
            <a:headEnd/>
            <a:tailEnd/>
          </a:ln>
          <a:effectLst/>
        </p:spPr>
      </p:pic>
      <p:sp>
        <p:nvSpPr>
          <p:cNvPr id="3077" name="Text Box 5"/>
          <p:cNvSpPr txBox="1">
            <a:spLocks noChangeArrowheads="1"/>
          </p:cNvSpPr>
          <p:nvPr/>
        </p:nvSpPr>
        <p:spPr bwMode="auto">
          <a:xfrm>
            <a:off x="599869" y="42299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outerShdw blurRad="50800" dist="38100" dir="2700000">
                    <a:srgbClr val="000000">
                      <a:alpha val="43000"/>
                    </a:srgbClr>
                  </a:outerShdw>
                </a:effectLst>
                <a:ea typeface="Arial" charset="0"/>
                <a:cs typeface="Arial" charset="0"/>
              </a:rPr>
              <a:t>Joint</a:t>
            </a:r>
            <a:r>
              <a:rPr lang="en-GB" sz="5000" b="1" i="0" dirty="0" smtClean="0">
                <a:solidFill>
                  <a:srgbClr val="FFFFFF"/>
                </a:solidFill>
                <a:ea typeface="Arial" charset="0"/>
                <a:cs typeface="Arial" charset="0"/>
              </a:rPr>
              <a:t> Action </a:t>
            </a:r>
            <a:endParaRPr lang="en-GB" sz="5000" b="1" i="0" dirty="0">
              <a:solidFill>
                <a:srgbClr val="FFFFFF"/>
              </a:solidFill>
              <a:ea typeface="Arial" charset="0"/>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Tree>
    <p:extLst>
      <p:ext uri="{BB962C8B-B14F-4D97-AF65-F5344CB8AC3E}">
        <p14:creationId xmlns:p14="http://schemas.microsoft.com/office/powerpoint/2010/main" val="7041125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3" name="Rectangle 2"/>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4605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1905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r>
              <a:rPr lang="en-GB" i="0">
                <a:cs typeface="Arial" charset="0"/>
              </a:rPr>
              <a:t>We have a shared intention that we J =</a:t>
            </a:r>
          </a:p>
          <a:p>
            <a:pPr algn="l">
              <a:spcBef>
                <a:spcPct val="25000"/>
              </a:spcBef>
              <a:spcAft>
                <a:spcPct val="25000"/>
              </a:spcAft>
              <a:defRPr/>
            </a:pPr>
            <a:r>
              <a:rPr lang="ja-JP" altLang="en-GB" i="0">
                <a:latin typeface="Arial"/>
                <a:cs typeface="Arial" charset="0"/>
              </a:rPr>
              <a:t>“</a:t>
            </a:r>
            <a:r>
              <a:rPr lang="en-GB" i="0">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222670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atman 2small.jpg"/>
          <p:cNvPicPr>
            <a:picLocks noChangeAspect="1"/>
          </p:cNvPicPr>
          <p:nvPr/>
        </p:nvPicPr>
        <p:blipFill>
          <a:blip r:embed="rId2">
            <a:alphaModFix amt="67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solidFill>
                  <a:schemeClr val="bg2"/>
                </a:solidFill>
                <a:cs typeface="Arial" charset="0"/>
              </a:rPr>
              <a:t>Substantial account</a:t>
            </a:r>
          </a:p>
          <a:p>
            <a:pPr algn="l">
              <a:spcBef>
                <a:spcPct val="25000"/>
              </a:spcBef>
              <a:spcAft>
                <a:spcPct val="25000"/>
              </a:spcAft>
              <a:defRPr/>
            </a:pPr>
            <a:r>
              <a:rPr lang="en-GB" i="0">
                <a:solidFill>
                  <a:schemeClr val="bg2"/>
                </a:solidFill>
                <a:cs typeface="Arial" charset="0"/>
              </a:rPr>
              <a:t>We have a shared intention that we J =</a:t>
            </a:r>
          </a:p>
          <a:p>
            <a:pPr algn="l">
              <a:spcBef>
                <a:spcPct val="25000"/>
              </a:spcBef>
              <a:spcAft>
                <a:spcPct val="25000"/>
              </a:spcAft>
              <a:defRPr/>
            </a:pPr>
            <a:r>
              <a:rPr lang="ja-JP" altLang="en-GB" i="0">
                <a:solidFill>
                  <a:schemeClr val="bg2"/>
                </a:solidFill>
                <a:latin typeface="Arial"/>
                <a:cs typeface="Arial" charset="0"/>
              </a:rPr>
              <a:t>“</a:t>
            </a:r>
            <a:r>
              <a:rPr lang="en-GB" i="0">
                <a:solidFill>
                  <a:schemeClr val="bg2"/>
                </a:solidFill>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solidFill>
                  <a:schemeClr val="bg2"/>
                </a:solidFill>
                <a:latin typeface="Arial"/>
                <a:cs typeface="Arial" charset="0"/>
              </a:rPr>
              <a:t>“</a:t>
            </a:r>
            <a:r>
              <a:rPr lang="en-GB" i="0">
                <a:solidFill>
                  <a:schemeClr val="bg2"/>
                </a:solidFill>
                <a:cs typeface="Arial" charset="0"/>
              </a:rPr>
              <a:t>3. 1 and 2 are common knowledge between us</a:t>
            </a:r>
            <a:r>
              <a:rPr lang="ja-JP" altLang="en-GB" i="0">
                <a:solidFill>
                  <a:schemeClr val="bg2"/>
                </a:solidFill>
                <a:latin typeface="Arial"/>
                <a:cs typeface="Arial" charset="0"/>
              </a:rPr>
              <a:t>”</a:t>
            </a:r>
            <a:r>
              <a:rPr lang="en-GB" i="0">
                <a:solidFill>
                  <a:schemeClr val="bg2"/>
                </a:solidFill>
                <a:cs typeface="Arial" charset="0"/>
              </a:rPr>
              <a:t> </a:t>
            </a:r>
          </a:p>
          <a:p>
            <a:pPr algn="r">
              <a:spcBef>
                <a:spcPct val="25000"/>
              </a:spcBef>
              <a:defRPr/>
            </a:pPr>
            <a:r>
              <a:rPr lang="en-GB" i="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8" name="Rectangle 7"/>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940417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solidFill>
                  <a:schemeClr val="bg2"/>
                </a:solidFill>
                <a:cs typeface="Arial" charset="0"/>
              </a:rPr>
              <a:t>Substantial account</a:t>
            </a:r>
          </a:p>
          <a:p>
            <a:pPr algn="l">
              <a:spcBef>
                <a:spcPct val="25000"/>
              </a:spcBef>
              <a:spcAft>
                <a:spcPct val="25000"/>
              </a:spcAft>
              <a:defRPr/>
            </a:pPr>
            <a:r>
              <a:rPr lang="en-GB" i="0">
                <a:solidFill>
                  <a:schemeClr val="bg2"/>
                </a:solidFill>
                <a:cs typeface="Arial" charset="0"/>
              </a:rPr>
              <a:t>We have a shared intention that we J =</a:t>
            </a:r>
          </a:p>
          <a:p>
            <a:pPr algn="l">
              <a:spcBef>
                <a:spcPct val="25000"/>
              </a:spcBef>
              <a:spcAft>
                <a:spcPct val="25000"/>
              </a:spcAft>
              <a:defRPr/>
            </a:pPr>
            <a:r>
              <a:rPr lang="ja-JP" altLang="en-GB" i="0">
                <a:solidFill>
                  <a:schemeClr val="bg2"/>
                </a:solidFill>
                <a:latin typeface="Arial"/>
                <a:cs typeface="Arial" charset="0"/>
              </a:rPr>
              <a:t>“</a:t>
            </a:r>
            <a:r>
              <a:rPr lang="en-GB" i="0">
                <a:solidFill>
                  <a:schemeClr val="bg2"/>
                </a:solidFill>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7735643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a:t>
            </a:r>
            <a:r>
              <a:rPr lang="en-GB" i="0" dirty="0" err="1">
                <a:cs typeface="Arial" charset="0"/>
              </a:rPr>
              <a:t>Bratman</a:t>
            </a:r>
            <a:r>
              <a:rPr lang="en-GB" i="0" dirty="0">
                <a:cs typeface="Arial" charset="0"/>
              </a:rPr>
              <a:t>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1" name="Text Box 10"/>
          <p:cNvSpPr txBox="1">
            <a:spLocks noChangeArrowheads="1"/>
          </p:cNvSpPr>
          <p:nvPr/>
        </p:nvSpPr>
        <p:spPr bwMode="auto">
          <a:xfrm>
            <a:off x="765175" y="332656"/>
            <a:ext cx="7694613" cy="1785104"/>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r>
              <a:rPr lang="en-GB" i="0" dirty="0">
                <a:latin typeface="Myriad Web"/>
              </a:rPr>
              <a:t>(</a:t>
            </a:r>
            <a:r>
              <a:rPr lang="en-GB" i="0" dirty="0" err="1">
                <a:latin typeface="Myriad Web"/>
              </a:rPr>
              <a:t>Knoblich</a:t>
            </a:r>
            <a:r>
              <a:rPr lang="en-GB" i="0" dirty="0">
                <a:latin typeface="Myriad Web"/>
              </a:rPr>
              <a:t> &amp; </a:t>
            </a:r>
            <a:r>
              <a:rPr lang="en-GB" i="0" dirty="0" err="1">
                <a:latin typeface="Myriad Web"/>
              </a:rPr>
              <a:t>Sebanz</a:t>
            </a:r>
            <a:r>
              <a:rPr lang="en-GB" i="0" dirty="0">
                <a:latin typeface="Myriad Web"/>
              </a:rPr>
              <a:t> 2008: 2022)</a:t>
            </a:r>
          </a:p>
          <a:p>
            <a:pPr algn="r"/>
            <a:endParaRPr lang="en-GB" i="0" dirty="0">
              <a:latin typeface="Myriad Web"/>
            </a:endParaRPr>
          </a:p>
        </p:txBody>
      </p:sp>
      <p:sp>
        <p:nvSpPr>
          <p:cNvPr id="2" name="Rectangle 1"/>
          <p:cNvSpPr/>
          <p:nvPr/>
        </p:nvSpPr>
        <p:spPr bwMode="auto">
          <a:xfrm>
            <a:off x="0" y="2110176"/>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039891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250974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4" name="TextBox 3"/>
          <p:cNvSpPr txBox="1"/>
          <p:nvPr/>
        </p:nvSpPr>
        <p:spPr>
          <a:xfrm>
            <a:off x="6804248" y="2060848"/>
            <a:ext cx="616042" cy="430887"/>
          </a:xfrm>
          <a:prstGeom prst="rect">
            <a:avLst/>
          </a:prstGeom>
          <a:noFill/>
        </p:spPr>
        <p:txBody>
          <a:bodyPr wrap="none" rtlCol="0">
            <a:spAutoFit/>
          </a:bodyPr>
          <a:lstStyle/>
          <a:p>
            <a:r>
              <a:rPr lang="en-US" i="0" dirty="0" smtClean="0"/>
              <a:t>Jon</a:t>
            </a:r>
            <a:endParaRPr lang="en-US" i="0" dirty="0"/>
          </a:p>
        </p:txBody>
      </p: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34" name="TextBox 33"/>
          <p:cNvSpPr txBox="1"/>
          <p:nvPr/>
        </p:nvSpPr>
        <p:spPr>
          <a:xfrm>
            <a:off x="1618894" y="2060848"/>
            <a:ext cx="864874" cy="430887"/>
          </a:xfrm>
          <a:prstGeom prst="rect">
            <a:avLst/>
          </a:prstGeom>
          <a:noFill/>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2038770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512168" y="42168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Oval 22"/>
          <p:cNvSpPr/>
          <p:nvPr/>
        </p:nvSpPr>
        <p:spPr bwMode="auto">
          <a:xfrm>
            <a:off x="4050196" y="4212704"/>
            <a:ext cx="1008112" cy="1016496"/>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4" name="Oval 23"/>
          <p:cNvSpPr/>
          <p:nvPr/>
        </p:nvSpPr>
        <p:spPr bwMode="auto">
          <a:xfrm>
            <a:off x="6588224" y="42168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5" name="Straight Arrow Connector 24"/>
          <p:cNvCxnSpPr/>
          <p:nvPr/>
        </p:nvCxnSpPr>
        <p:spPr bwMode="auto">
          <a:xfrm>
            <a:off x="0"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7" name="Straight Arrow Connector 26"/>
          <p:cNvCxnSpPr/>
          <p:nvPr/>
        </p:nvCxnSpPr>
        <p:spPr bwMode="auto">
          <a:xfrm>
            <a:off x="507605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9" name="Straight Arrow Connector 28"/>
          <p:cNvCxnSpPr/>
          <p:nvPr/>
        </p:nvCxnSpPr>
        <p:spPr bwMode="auto">
          <a:xfrm>
            <a:off x="255577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4" name="TextBox 3"/>
          <p:cNvSpPr txBox="1"/>
          <p:nvPr/>
        </p:nvSpPr>
        <p:spPr>
          <a:xfrm>
            <a:off x="6804248" y="2060848"/>
            <a:ext cx="616042" cy="430887"/>
          </a:xfrm>
          <a:prstGeom prst="rect">
            <a:avLst/>
          </a:prstGeom>
          <a:noFill/>
        </p:spPr>
        <p:txBody>
          <a:bodyPr wrap="none" rtlCol="0">
            <a:spAutoFit/>
          </a:bodyPr>
          <a:lstStyle/>
          <a:p>
            <a:r>
              <a:rPr lang="en-US" i="0" dirty="0" smtClean="0"/>
              <a:t>Jon</a:t>
            </a:r>
            <a:endParaRPr lang="en-US" i="0" dirty="0"/>
          </a:p>
        </p:txBody>
      </p:sp>
      <p:sp>
        <p:nvSpPr>
          <p:cNvPr id="30" name="TextBox 29"/>
          <p:cNvSpPr txBox="1"/>
          <p:nvPr/>
        </p:nvSpPr>
        <p:spPr>
          <a:xfrm>
            <a:off x="6876256" y="4509120"/>
            <a:ext cx="432376" cy="430887"/>
          </a:xfrm>
          <a:prstGeom prst="rect">
            <a:avLst/>
          </a:prstGeom>
          <a:noFill/>
        </p:spPr>
        <p:txBody>
          <a:bodyPr wrap="none" rtlCol="0">
            <a:spAutoFit/>
          </a:bodyPr>
          <a:lstStyle/>
          <a:p>
            <a:r>
              <a:rPr lang="en-US" i="0" dirty="0" smtClean="0"/>
              <a:t>Al</a:t>
            </a:r>
            <a:endParaRPr lang="en-US" i="0" dirty="0"/>
          </a:p>
        </p:txBody>
      </p: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32" name="TextBox 31"/>
          <p:cNvSpPr txBox="1"/>
          <p:nvPr/>
        </p:nvSpPr>
        <p:spPr>
          <a:xfrm>
            <a:off x="4283968" y="4509120"/>
            <a:ext cx="659155" cy="430887"/>
          </a:xfrm>
          <a:prstGeom prst="rect">
            <a:avLst/>
          </a:prstGeom>
          <a:noFill/>
        </p:spPr>
        <p:txBody>
          <a:bodyPr wrap="none" rtlCol="0">
            <a:spAutoFit/>
          </a:bodyPr>
          <a:lstStyle/>
          <a:p>
            <a:r>
              <a:rPr lang="en-US" i="0" dirty="0" smtClean="0"/>
              <a:t>buy</a:t>
            </a:r>
            <a:endParaRPr lang="en-US" i="0" dirty="0"/>
          </a:p>
        </p:txBody>
      </p:sp>
      <p:sp>
        <p:nvSpPr>
          <p:cNvPr id="33" name="TextBox 32"/>
          <p:cNvSpPr txBox="1"/>
          <p:nvPr/>
        </p:nvSpPr>
        <p:spPr>
          <a:xfrm>
            <a:off x="1618894" y="4509120"/>
            <a:ext cx="864874" cy="430887"/>
          </a:xfrm>
          <a:prstGeom prst="rect">
            <a:avLst/>
          </a:prstGeom>
          <a:noFill/>
        </p:spPr>
        <p:txBody>
          <a:bodyPr wrap="none" rtlCol="0">
            <a:spAutoFit/>
          </a:bodyPr>
          <a:lstStyle/>
          <a:p>
            <a:r>
              <a:rPr lang="en-US" i="0" dirty="0" smtClean="0"/>
              <a:t>travel</a:t>
            </a:r>
            <a:endParaRPr lang="en-US" i="0" dirty="0"/>
          </a:p>
        </p:txBody>
      </p:sp>
      <p:sp>
        <p:nvSpPr>
          <p:cNvPr id="34" name="TextBox 33"/>
          <p:cNvSpPr txBox="1"/>
          <p:nvPr/>
        </p:nvSpPr>
        <p:spPr>
          <a:xfrm>
            <a:off x="1618894" y="2060848"/>
            <a:ext cx="864874" cy="430887"/>
          </a:xfrm>
          <a:prstGeom prst="rect">
            <a:avLst/>
          </a:prstGeom>
          <a:noFill/>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3190396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513287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851920" y="0"/>
            <a:ext cx="1440160" cy="6858000"/>
          </a:xfrm>
          <a:prstGeom prst="rect">
            <a:avLst/>
          </a:prstGeom>
          <a:solidFill>
            <a:srgbClr val="7D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8" name="Oval 17"/>
          <p:cNvSpPr/>
          <p:nvPr/>
        </p:nvSpPr>
        <p:spPr bwMode="auto">
          <a:xfrm>
            <a:off x="1529916"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4067944" y="1772816"/>
            <a:ext cx="1008112" cy="1016496"/>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6605972" y="1777008"/>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2" name="Oval 21"/>
          <p:cNvSpPr/>
          <p:nvPr/>
        </p:nvSpPr>
        <p:spPr bwMode="auto">
          <a:xfrm>
            <a:off x="1512168" y="42168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3" name="Oval 22"/>
          <p:cNvSpPr/>
          <p:nvPr/>
        </p:nvSpPr>
        <p:spPr bwMode="auto">
          <a:xfrm>
            <a:off x="4050196" y="4212704"/>
            <a:ext cx="1008112" cy="1016496"/>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24" name="Oval 23"/>
          <p:cNvSpPr/>
          <p:nvPr/>
        </p:nvSpPr>
        <p:spPr bwMode="auto">
          <a:xfrm>
            <a:off x="6588224" y="4216896"/>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cxnSp>
        <p:nvCxnSpPr>
          <p:cNvPr id="3" name="Straight Arrow Connector 2"/>
          <p:cNvCxnSpPr>
            <a:stCxn id="18" idx="6"/>
            <a:endCxn id="19" idx="2"/>
          </p:cNvCxnSpPr>
          <p:nvPr/>
        </p:nvCxnSpPr>
        <p:spPr bwMode="auto">
          <a:xfrm>
            <a:off x="2538028" y="228106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5" name="Straight Arrow Connector 24"/>
          <p:cNvCxnSpPr/>
          <p:nvPr/>
        </p:nvCxnSpPr>
        <p:spPr bwMode="auto">
          <a:xfrm>
            <a:off x="0"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6" name="Straight Arrow Connector 25"/>
          <p:cNvCxnSpPr/>
          <p:nvPr/>
        </p:nvCxnSpPr>
        <p:spPr bwMode="auto">
          <a:xfrm>
            <a:off x="0"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7" name="Straight Arrow Connector 26"/>
          <p:cNvCxnSpPr/>
          <p:nvPr/>
        </p:nvCxnSpPr>
        <p:spPr bwMode="auto">
          <a:xfrm>
            <a:off x="507605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8" name="Straight Arrow Connector 27"/>
          <p:cNvCxnSpPr/>
          <p:nvPr/>
        </p:nvCxnSpPr>
        <p:spPr bwMode="auto">
          <a:xfrm>
            <a:off x="5076056" y="2276872"/>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cxnSp>
        <p:nvCxnSpPr>
          <p:cNvPr id="29" name="Straight Arrow Connector 28"/>
          <p:cNvCxnSpPr/>
          <p:nvPr/>
        </p:nvCxnSpPr>
        <p:spPr bwMode="auto">
          <a:xfrm>
            <a:off x="2555776" y="4725144"/>
            <a:ext cx="1529916" cy="0"/>
          </a:xfrm>
          <a:prstGeom prst="straightConnector1">
            <a:avLst/>
          </a:prstGeom>
          <a:solidFill>
            <a:srgbClr val="00B8FF"/>
          </a:solidFill>
          <a:ln w="38100" cap="flat" cmpd="sng" algn="ctr">
            <a:solidFill>
              <a:schemeClr val="bg1"/>
            </a:solidFill>
            <a:prstDash val="solid"/>
            <a:round/>
            <a:headEnd type="none" w="med" len="med"/>
            <a:tailEnd type="arrow"/>
          </a:ln>
          <a:effectLst/>
        </p:spPr>
      </p:cxnSp>
      <p:sp>
        <p:nvSpPr>
          <p:cNvPr id="4" name="TextBox 3"/>
          <p:cNvSpPr txBox="1"/>
          <p:nvPr/>
        </p:nvSpPr>
        <p:spPr>
          <a:xfrm>
            <a:off x="6804248" y="2060848"/>
            <a:ext cx="616042" cy="430887"/>
          </a:xfrm>
          <a:prstGeom prst="rect">
            <a:avLst/>
          </a:prstGeom>
          <a:noFill/>
        </p:spPr>
        <p:txBody>
          <a:bodyPr wrap="none" rtlCol="0">
            <a:spAutoFit/>
          </a:bodyPr>
          <a:lstStyle/>
          <a:p>
            <a:r>
              <a:rPr lang="en-US" i="0" dirty="0" smtClean="0"/>
              <a:t>Jon</a:t>
            </a:r>
            <a:endParaRPr lang="en-US" i="0" dirty="0"/>
          </a:p>
        </p:txBody>
      </p:sp>
      <p:sp>
        <p:nvSpPr>
          <p:cNvPr id="30" name="TextBox 29"/>
          <p:cNvSpPr txBox="1"/>
          <p:nvPr/>
        </p:nvSpPr>
        <p:spPr>
          <a:xfrm>
            <a:off x="6876256" y="4509120"/>
            <a:ext cx="432376" cy="430887"/>
          </a:xfrm>
          <a:prstGeom prst="rect">
            <a:avLst/>
          </a:prstGeom>
          <a:noFill/>
        </p:spPr>
        <p:txBody>
          <a:bodyPr wrap="none" rtlCol="0">
            <a:spAutoFit/>
          </a:bodyPr>
          <a:lstStyle/>
          <a:p>
            <a:r>
              <a:rPr lang="en-US" i="0" dirty="0" smtClean="0"/>
              <a:t>Al</a:t>
            </a:r>
            <a:endParaRPr lang="en-US" i="0" dirty="0"/>
          </a:p>
        </p:txBody>
      </p:sp>
      <p:sp>
        <p:nvSpPr>
          <p:cNvPr id="31" name="TextBox 30"/>
          <p:cNvSpPr txBox="1"/>
          <p:nvPr/>
        </p:nvSpPr>
        <p:spPr>
          <a:xfrm>
            <a:off x="4283968" y="2060848"/>
            <a:ext cx="659155" cy="430887"/>
          </a:xfrm>
          <a:prstGeom prst="rect">
            <a:avLst/>
          </a:prstGeom>
          <a:noFill/>
        </p:spPr>
        <p:txBody>
          <a:bodyPr wrap="none" rtlCol="0">
            <a:spAutoFit/>
          </a:bodyPr>
          <a:lstStyle/>
          <a:p>
            <a:r>
              <a:rPr lang="en-US" i="0" dirty="0" smtClean="0"/>
              <a:t>buy</a:t>
            </a:r>
            <a:endParaRPr lang="en-US" i="0" dirty="0"/>
          </a:p>
        </p:txBody>
      </p:sp>
      <p:sp>
        <p:nvSpPr>
          <p:cNvPr id="32" name="TextBox 31"/>
          <p:cNvSpPr txBox="1"/>
          <p:nvPr/>
        </p:nvSpPr>
        <p:spPr>
          <a:xfrm>
            <a:off x="4283968" y="4509120"/>
            <a:ext cx="659155" cy="430887"/>
          </a:xfrm>
          <a:prstGeom prst="rect">
            <a:avLst/>
          </a:prstGeom>
          <a:noFill/>
        </p:spPr>
        <p:txBody>
          <a:bodyPr wrap="none" rtlCol="0">
            <a:spAutoFit/>
          </a:bodyPr>
          <a:lstStyle/>
          <a:p>
            <a:r>
              <a:rPr lang="en-US" i="0" dirty="0" smtClean="0"/>
              <a:t>buy</a:t>
            </a:r>
            <a:endParaRPr lang="en-US" i="0" dirty="0"/>
          </a:p>
        </p:txBody>
      </p:sp>
      <p:sp>
        <p:nvSpPr>
          <p:cNvPr id="33" name="TextBox 32"/>
          <p:cNvSpPr txBox="1"/>
          <p:nvPr/>
        </p:nvSpPr>
        <p:spPr>
          <a:xfrm>
            <a:off x="1618894" y="4509120"/>
            <a:ext cx="864874" cy="430887"/>
          </a:xfrm>
          <a:prstGeom prst="rect">
            <a:avLst/>
          </a:prstGeom>
          <a:noFill/>
        </p:spPr>
        <p:txBody>
          <a:bodyPr wrap="none" rtlCol="0">
            <a:spAutoFit/>
          </a:bodyPr>
          <a:lstStyle/>
          <a:p>
            <a:r>
              <a:rPr lang="en-US" i="0" dirty="0" smtClean="0"/>
              <a:t>travel</a:t>
            </a:r>
            <a:endParaRPr lang="en-US" i="0" dirty="0"/>
          </a:p>
        </p:txBody>
      </p:sp>
      <p:sp>
        <p:nvSpPr>
          <p:cNvPr id="34" name="TextBox 33"/>
          <p:cNvSpPr txBox="1"/>
          <p:nvPr/>
        </p:nvSpPr>
        <p:spPr>
          <a:xfrm>
            <a:off x="1618894" y="2060848"/>
            <a:ext cx="864874" cy="430887"/>
          </a:xfrm>
          <a:prstGeom prst="rect">
            <a:avLst/>
          </a:prstGeom>
          <a:noFill/>
        </p:spPr>
        <p:txBody>
          <a:bodyPr wrap="none" rtlCol="0">
            <a:spAutoFit/>
          </a:bodyPr>
          <a:lstStyle/>
          <a:p>
            <a:r>
              <a:rPr lang="en-US" i="0" dirty="0" smtClean="0"/>
              <a:t>travel</a:t>
            </a:r>
            <a:endParaRPr lang="en-US" i="0" dirty="0"/>
          </a:p>
        </p:txBody>
      </p:sp>
    </p:spTree>
    <p:extLst>
      <p:ext uri="{BB962C8B-B14F-4D97-AF65-F5344CB8AC3E}">
        <p14:creationId xmlns:p14="http://schemas.microsoft.com/office/powerpoint/2010/main" val="713445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387196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dirty="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8" name="Text Box 10"/>
          <p:cNvSpPr txBox="1">
            <a:spLocks noChangeArrowheads="1"/>
          </p:cNvSpPr>
          <p:nvPr/>
        </p:nvSpPr>
        <p:spPr bwMode="auto">
          <a:xfrm>
            <a:off x="765175" y="332656"/>
            <a:ext cx="7694613" cy="1785104"/>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r>
              <a:rPr lang="en-GB" i="0" dirty="0">
                <a:latin typeface="Myriad Web"/>
              </a:rPr>
              <a:t>(</a:t>
            </a:r>
            <a:r>
              <a:rPr lang="en-GB" i="0" dirty="0" err="1">
                <a:latin typeface="Myriad Web"/>
              </a:rPr>
              <a:t>Knoblich</a:t>
            </a:r>
            <a:r>
              <a:rPr lang="en-GB" i="0" dirty="0">
                <a:latin typeface="Myriad Web"/>
              </a:rPr>
              <a:t> &amp; </a:t>
            </a:r>
            <a:r>
              <a:rPr lang="en-GB" i="0" dirty="0" err="1">
                <a:latin typeface="Myriad Web"/>
              </a:rPr>
              <a:t>Sebanz</a:t>
            </a:r>
            <a:r>
              <a:rPr lang="en-GB" i="0" dirty="0">
                <a:latin typeface="Myriad Web"/>
              </a:rPr>
              <a:t> 2008: 2022)</a:t>
            </a:r>
          </a:p>
          <a:p>
            <a:pPr algn="r"/>
            <a:endParaRPr lang="en-GB" i="0" dirty="0">
              <a:latin typeface="Myriad Web"/>
            </a:endParaRPr>
          </a:p>
        </p:txBody>
      </p:sp>
      <p:sp>
        <p:nvSpPr>
          <p:cNvPr id="19" name="Rectangle 18"/>
          <p:cNvSpPr/>
          <p:nvPr/>
        </p:nvSpPr>
        <p:spPr bwMode="auto">
          <a:xfrm>
            <a:off x="0" y="2110176"/>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77176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7" name="Text Box 5"/>
          <p:cNvSpPr txBox="1">
            <a:spLocks noChangeArrowheads="1"/>
          </p:cNvSpPr>
          <p:nvPr/>
        </p:nvSpPr>
        <p:spPr bwMode="auto">
          <a:xfrm>
            <a:off x="539553" y="1196752"/>
            <a:ext cx="5112568"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a:t>
            </a:r>
            <a:r>
              <a:rPr lang="en-GB" i="0" dirty="0" smtClean="0">
                <a:effectLst>
                  <a:glow rad="152400">
                    <a:schemeClr val="tx1"/>
                  </a:glow>
                </a:effectLst>
                <a:cs typeface="Arial" charset="0"/>
              </a:rPr>
              <a:t>conceptual sophistication and is typically cognitively demanding.</a:t>
            </a:r>
            <a:endParaRPr lang="en-GB" i="0" dirty="0" smtClean="0">
              <a:effectLst>
                <a:glow rad="152400">
                  <a:schemeClr val="tx1"/>
                </a:glow>
              </a:effectLst>
              <a:cs typeface="Arial" charset="0"/>
            </a:endParaRPr>
          </a:p>
        </p:txBody>
      </p:sp>
    </p:spTree>
    <p:extLst>
      <p:ext uri="{BB962C8B-B14F-4D97-AF65-F5344CB8AC3E}">
        <p14:creationId xmlns:p14="http://schemas.microsoft.com/office/powerpoint/2010/main" val="940355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42088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9797" name="Text Box 5"/>
          <p:cNvSpPr txBox="1">
            <a:spLocks noChangeArrowheads="1"/>
          </p:cNvSpPr>
          <p:nvPr/>
        </p:nvSpPr>
        <p:spPr bwMode="auto">
          <a:xfrm>
            <a:off x="539553" y="1196752"/>
            <a:ext cx="511256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 abilities</a:t>
            </a:r>
            <a:r>
              <a:rPr lang="en-GB" i="0" dirty="0" smtClean="0">
                <a:effectLst>
                  <a:glow rad="152400">
                    <a:schemeClr val="tx1"/>
                  </a:glow>
                </a:effectLst>
                <a:cs typeface="Arial" charset="0"/>
              </a:rPr>
              <a:t>.</a:t>
            </a:r>
            <a:endParaRPr lang="en-GB" i="0" dirty="0" smtClean="0">
              <a:effectLst>
                <a:glow rad="152400">
                  <a:schemeClr val="tx1"/>
                </a:glow>
              </a:effectLst>
              <a:cs typeface="Arial" charset="0"/>
            </a:endParaRPr>
          </a:p>
        </p:txBody>
      </p:sp>
    </p:spTree>
    <p:extLst>
      <p:ext uri="{BB962C8B-B14F-4D97-AF65-F5344CB8AC3E}">
        <p14:creationId xmlns:p14="http://schemas.microsoft.com/office/powerpoint/2010/main" val="3392481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41277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9797" name="Text Box 5"/>
          <p:cNvSpPr txBox="1">
            <a:spLocks noChangeArrowheads="1"/>
          </p:cNvSpPr>
          <p:nvPr/>
        </p:nvSpPr>
        <p:spPr bwMode="auto">
          <a:xfrm>
            <a:off x="539553" y="1196752"/>
            <a:ext cx="5112568"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mindreading abilities.</a:t>
            </a:r>
          </a:p>
          <a:p>
            <a:pPr>
              <a:defRPr/>
            </a:pPr>
            <a:endParaRPr lang="en-GB" i="0" dirty="0" smtClean="0">
              <a:effectLst>
                <a:glow rad="152400">
                  <a:schemeClr val="tx1"/>
                </a:glow>
              </a:effectLst>
              <a:cs typeface="Arial" charset="0"/>
            </a:endParaRPr>
          </a:p>
        </p:txBody>
      </p:sp>
    </p:spTree>
    <p:extLst>
      <p:ext uri="{BB962C8B-B14F-4D97-AF65-F5344CB8AC3E}">
        <p14:creationId xmlns:p14="http://schemas.microsoft.com/office/powerpoint/2010/main" val="2876786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Tree>
    <p:extLst>
      <p:ext uri="{BB962C8B-B14F-4D97-AF65-F5344CB8AC3E}">
        <p14:creationId xmlns:p14="http://schemas.microsoft.com/office/powerpoint/2010/main" val="250122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2771" name="Text Box 3"/>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2772" name="Text Box 4"/>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2773" name="Line 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4" name="Line 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5" name="Line 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2776" name="Text Box 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2777" name="AutoShape 9"/>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Tree>
    <p:extLst>
      <p:ext uri="{BB962C8B-B14F-4D97-AF65-F5344CB8AC3E}">
        <p14:creationId xmlns:p14="http://schemas.microsoft.com/office/powerpoint/2010/main" val="2723325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3795"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3796"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3797"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3798"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3799"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3800"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3801"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3802"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3"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4"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5"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6"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7"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8"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9"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10"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3811" name="AutoShape 19"/>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3812" name="AutoShape 20"/>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363906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4819"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4820"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4821"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4822"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4823"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4824"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4825"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4826"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7"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8"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29"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0"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1"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2"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3"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4834"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4835" name="Rectangle 19"/>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sp>
        <p:nvSpPr>
          <p:cNvPr id="34836" name="AutoShape 20"/>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4837" name="AutoShape 21"/>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4838" name="AutoShape 22"/>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159746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3" cstate="screen">
            <a:grayscl/>
            <a:alphaModFix/>
            <a:extLst>
              <a:ext uri="{BEBA8EAE-BF5A-486C-A8C5-ECC9F3942E4B}">
                <a14:imgProps xmlns:a14="http://schemas.microsoft.com/office/drawing/2010/main">
                  <a14:imgLayer r:embed="rId4">
                    <a14:imgEffect>
                      <a14:backgroundRemoval t="5600" b="98257" l="5626" r="82409">
                        <a14:foregroundMark x1="37639" y1="5652" x2="31616" y2="9033"/>
                        <a14:foregroundMark x1="11331" y1="54728" x2="5626" y2="48706"/>
                        <a14:foregroundMark x1="19334" y1="93450" x2="62441" y2="98257"/>
                        <a14:foregroundMark x1="78447" y1="45219" x2="82409" y2="43687"/>
                      </a14:backgroundRemoval>
                    </a14:imgEffect>
                    <a14:imgEffect>
                      <a14:brightnessContrast bright="40000" contrast="35000"/>
                    </a14:imgEffect>
                  </a14:imgLayer>
                </a14:imgProps>
              </a:ext>
              <a:ext uri="{28A0092B-C50C-407E-A947-70E740481C1C}">
                <a14:useLocalDpi xmlns:a14="http://schemas.microsoft.com/office/drawing/2010/main"/>
              </a:ext>
            </a:extLst>
          </a:blip>
          <a:srcRect r="9062" b="16401"/>
          <a:stretch/>
        </p:blipFill>
        <p:spPr>
          <a:xfrm>
            <a:off x="1854463" y="1124744"/>
            <a:ext cx="4157697" cy="5733256"/>
          </a:xfrm>
          <a:prstGeom prst="rect">
            <a:avLst/>
          </a:prstGeom>
        </p:spPr>
      </p:pic>
      <p:sp>
        <p:nvSpPr>
          <p:cNvPr id="4" name="Text Box 4"/>
          <p:cNvSpPr txBox="1">
            <a:spLocks noChangeArrowheads="1"/>
          </p:cNvSpPr>
          <p:nvPr/>
        </p:nvSpPr>
        <p:spPr bwMode="auto">
          <a:xfrm>
            <a:off x="4898983"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2624040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5843" name="Text Box 3"/>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5844" name="Text Box 4"/>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5845" name="Text Box 5"/>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5846" name="Text Box 6"/>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5847" name="Text Box 7"/>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5848" name="Text Box 8"/>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5849" name="Text Box 9"/>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5850" name="Line 10"/>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1" name="Line 11"/>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2" name="Line 12"/>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3" name="Line 13"/>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4" name="Line 14"/>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5" name="Line 15"/>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6" name="Line 16"/>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7" name="Line 17"/>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5858" name="Text Box 18"/>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5859" name="Rectangle 19"/>
          <p:cNvSpPr>
            <a:spLocks noChangeArrowheads="1"/>
          </p:cNvSpPr>
          <p:nvPr/>
        </p:nvSpPr>
        <p:spPr bwMode="auto">
          <a:xfrm>
            <a:off x="179388" y="4154488"/>
            <a:ext cx="9112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i="0"/>
              <a:t>… [reach-left-hand X] [left-wholehand-grasp X] [right-wholehand-grasp …</a:t>
            </a:r>
          </a:p>
        </p:txBody>
      </p:sp>
      <p:sp>
        <p:nvSpPr>
          <p:cNvPr id="35860" name="Rectangle 20"/>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sp>
        <p:nvSpPr>
          <p:cNvPr id="35861" name="AutoShape 21"/>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5862" name="AutoShape 22"/>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5863" name="AutoShape 23"/>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5020744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2"/>
          <p:cNvPicPr>
            <a:picLocks noChangeAspect="1" noChangeArrowheads="1"/>
          </p:cNvPicPr>
          <p:nvPr/>
        </p:nvPicPr>
        <p:blipFill>
          <a:blip r:embed="rId3">
            <a:extLst>
              <a:ext uri="{28A0092B-C50C-407E-A947-70E740481C1C}">
                <a14:useLocalDpi xmlns:a14="http://schemas.microsoft.com/office/drawing/2010/main" val="0"/>
              </a:ext>
            </a:extLst>
          </a:blip>
          <a:srcRect l="15236" r="13141" b="14539"/>
          <a:stretch>
            <a:fillRect/>
          </a:stretch>
        </p:blipFill>
        <p:spPr bwMode="auto">
          <a:xfrm>
            <a:off x="5076825" y="5300663"/>
            <a:ext cx="4067175"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 Box 3"/>
          <p:cNvSpPr txBox="1">
            <a:spLocks noChangeArrowheads="1"/>
          </p:cNvSpPr>
          <p:nvPr/>
        </p:nvSpPr>
        <p:spPr bwMode="auto">
          <a:xfrm>
            <a:off x="590550" y="2544763"/>
            <a:ext cx="16541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strip clothes</a:t>
            </a:r>
          </a:p>
        </p:txBody>
      </p:sp>
      <p:sp>
        <p:nvSpPr>
          <p:cNvPr id="36869" name="Text Box 4"/>
          <p:cNvSpPr txBox="1">
            <a:spLocks noChangeArrowheads="1"/>
          </p:cNvSpPr>
          <p:nvPr/>
        </p:nvSpPr>
        <p:spPr bwMode="auto">
          <a:xfrm>
            <a:off x="2659063" y="2544763"/>
            <a:ext cx="14525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clean bum</a:t>
            </a:r>
          </a:p>
        </p:txBody>
      </p:sp>
      <p:sp>
        <p:nvSpPr>
          <p:cNvPr id="36870" name="Text Box 5"/>
          <p:cNvSpPr txBox="1">
            <a:spLocks noChangeArrowheads="1"/>
          </p:cNvSpPr>
          <p:nvPr/>
        </p:nvSpPr>
        <p:spPr bwMode="auto">
          <a:xfrm>
            <a:off x="4337050" y="2544763"/>
            <a:ext cx="812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open</a:t>
            </a:r>
          </a:p>
        </p:txBody>
      </p:sp>
      <p:sp>
        <p:nvSpPr>
          <p:cNvPr id="36871" name="Text Box 6"/>
          <p:cNvSpPr txBox="1">
            <a:spLocks noChangeArrowheads="1"/>
          </p:cNvSpPr>
          <p:nvPr/>
        </p:nvSpPr>
        <p:spPr bwMode="auto">
          <a:xfrm>
            <a:off x="5272088" y="2544763"/>
            <a:ext cx="16144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place under</a:t>
            </a:r>
          </a:p>
        </p:txBody>
      </p:sp>
      <p:sp>
        <p:nvSpPr>
          <p:cNvPr id="36872" name="Text Box 7"/>
          <p:cNvSpPr txBox="1">
            <a:spLocks noChangeArrowheads="1"/>
          </p:cNvSpPr>
          <p:nvPr/>
        </p:nvSpPr>
        <p:spPr bwMode="auto">
          <a:xfrm>
            <a:off x="7137400" y="2544763"/>
            <a:ext cx="150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close studs</a:t>
            </a:r>
          </a:p>
        </p:txBody>
      </p:sp>
      <p:sp>
        <p:nvSpPr>
          <p:cNvPr id="36873" name="Text Box 8"/>
          <p:cNvSpPr txBox="1">
            <a:spLocks noChangeArrowheads="1"/>
          </p:cNvSpPr>
          <p:nvPr/>
        </p:nvSpPr>
        <p:spPr bwMode="auto">
          <a:xfrm>
            <a:off x="1487488" y="1341438"/>
            <a:ext cx="19621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infant </a:t>
            </a:r>
          </a:p>
        </p:txBody>
      </p:sp>
      <p:sp>
        <p:nvSpPr>
          <p:cNvPr id="36874" name="Text Box 9"/>
          <p:cNvSpPr txBox="1">
            <a:spLocks noChangeArrowheads="1"/>
          </p:cNvSpPr>
          <p:nvPr/>
        </p:nvSpPr>
        <p:spPr bwMode="auto">
          <a:xfrm>
            <a:off x="3768725" y="1341438"/>
            <a:ext cx="19605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prepare nappy</a:t>
            </a:r>
          </a:p>
        </p:txBody>
      </p:sp>
      <p:sp>
        <p:nvSpPr>
          <p:cNvPr id="36875" name="Text Box 10"/>
          <p:cNvSpPr txBox="1">
            <a:spLocks noChangeArrowheads="1"/>
          </p:cNvSpPr>
          <p:nvPr/>
        </p:nvSpPr>
        <p:spPr bwMode="auto">
          <a:xfrm>
            <a:off x="6273800" y="1341438"/>
            <a:ext cx="13160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assemble</a:t>
            </a:r>
          </a:p>
        </p:txBody>
      </p:sp>
      <p:sp>
        <p:nvSpPr>
          <p:cNvPr id="36876" name="Line 11"/>
          <p:cNvSpPr>
            <a:spLocks noChangeShapeType="1"/>
          </p:cNvSpPr>
          <p:nvPr/>
        </p:nvSpPr>
        <p:spPr bwMode="auto">
          <a:xfrm flipV="1">
            <a:off x="1547813"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7" name="Line 12"/>
          <p:cNvSpPr>
            <a:spLocks noChangeShapeType="1"/>
          </p:cNvSpPr>
          <p:nvPr/>
        </p:nvSpPr>
        <p:spPr bwMode="auto">
          <a:xfrm flipH="1" flipV="1">
            <a:off x="24828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8" name="Line 13"/>
          <p:cNvSpPr>
            <a:spLocks noChangeShapeType="1"/>
          </p:cNvSpPr>
          <p:nvPr/>
        </p:nvSpPr>
        <p:spPr bwMode="auto">
          <a:xfrm flipV="1">
            <a:off x="6013450"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79" name="Line 14"/>
          <p:cNvSpPr>
            <a:spLocks noChangeShapeType="1"/>
          </p:cNvSpPr>
          <p:nvPr/>
        </p:nvSpPr>
        <p:spPr bwMode="auto">
          <a:xfrm flipH="1" flipV="1">
            <a:off x="6948488" y="1844675"/>
            <a:ext cx="936625"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0" name="Line 15"/>
          <p:cNvSpPr>
            <a:spLocks noChangeShapeType="1"/>
          </p:cNvSpPr>
          <p:nvPr/>
        </p:nvSpPr>
        <p:spPr bwMode="auto">
          <a:xfrm flipH="1" flipV="1">
            <a:off x="4786313" y="1844675"/>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1" name="Line 16"/>
          <p:cNvSpPr>
            <a:spLocks noChangeShapeType="1"/>
          </p:cNvSpPr>
          <p:nvPr/>
        </p:nvSpPr>
        <p:spPr bwMode="auto">
          <a:xfrm flipH="1" flipV="1">
            <a:off x="471963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2" name="Line 17"/>
          <p:cNvSpPr>
            <a:spLocks noChangeShapeType="1"/>
          </p:cNvSpPr>
          <p:nvPr/>
        </p:nvSpPr>
        <p:spPr bwMode="auto">
          <a:xfrm flipV="1">
            <a:off x="2922588" y="476250"/>
            <a:ext cx="1797050" cy="64770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3" name="Line 18"/>
          <p:cNvSpPr>
            <a:spLocks noChangeShapeType="1"/>
          </p:cNvSpPr>
          <p:nvPr/>
        </p:nvSpPr>
        <p:spPr bwMode="auto">
          <a:xfrm flipH="1" flipV="1">
            <a:off x="4716463" y="476250"/>
            <a:ext cx="0" cy="719138"/>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6884" name="Text Box 19"/>
          <p:cNvSpPr txBox="1">
            <a:spLocks noChangeArrowheads="1"/>
          </p:cNvSpPr>
          <p:nvPr/>
        </p:nvSpPr>
        <p:spPr bwMode="auto">
          <a:xfrm>
            <a:off x="3781425" y="188913"/>
            <a:ext cx="1908175" cy="42703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r>
              <a:rPr lang="en-GB" i="0"/>
              <a:t>change nappy</a:t>
            </a:r>
          </a:p>
        </p:txBody>
      </p:sp>
      <p:sp>
        <p:nvSpPr>
          <p:cNvPr id="36885" name="Rectangle 20"/>
          <p:cNvSpPr>
            <a:spLocks noChangeArrowheads="1"/>
          </p:cNvSpPr>
          <p:nvPr/>
        </p:nvSpPr>
        <p:spPr bwMode="auto">
          <a:xfrm>
            <a:off x="179388" y="4154488"/>
            <a:ext cx="9112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i="0"/>
              <a:t>… [reach-left-hand X] [left-wholehand-grasp X] [right-wholehand-grasp …</a:t>
            </a:r>
          </a:p>
        </p:txBody>
      </p:sp>
      <p:sp>
        <p:nvSpPr>
          <p:cNvPr id="36886" name="Rectangle 21"/>
          <p:cNvSpPr>
            <a:spLocks noChangeArrowheads="1"/>
          </p:cNvSpPr>
          <p:nvPr/>
        </p:nvSpPr>
        <p:spPr bwMode="auto">
          <a:xfrm>
            <a:off x="250825" y="3386138"/>
            <a:ext cx="859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GB" sz="2400" i="0">
                <a:sym typeface="Ipa-sams Uclphon1 SILSophiaL" charset="0"/>
              </a:rPr>
              <a:t>… /reach X/ /grasp X/ /grasp Y/  /pull Y/ /scoop X/ /Y out of X/ …</a:t>
            </a:r>
          </a:p>
        </p:txBody>
      </p:sp>
      <p:graphicFrame>
        <p:nvGraphicFramePr>
          <p:cNvPr id="36866" name="Object 2"/>
          <p:cNvGraphicFramePr>
            <a:graphicFrameLocks noChangeAspect="1"/>
          </p:cNvGraphicFramePr>
          <p:nvPr/>
        </p:nvGraphicFramePr>
        <p:xfrm>
          <a:off x="0" y="4826000"/>
          <a:ext cx="5940425" cy="2032000"/>
        </p:xfrm>
        <a:graphic>
          <a:graphicData uri="http://schemas.openxmlformats.org/presentationml/2006/ole">
            <mc:AlternateContent xmlns:mc="http://schemas.openxmlformats.org/markup-compatibility/2006">
              <mc:Choice xmlns:v="urn:schemas-microsoft-com:vml" Requires="v">
                <p:oleObj spid="_x0000_s6147" name="Image" r:id="rId4" imgW="7504762" imgH="2031746" progId="Photoshop.Image.9">
                  <p:embed/>
                </p:oleObj>
              </mc:Choice>
              <mc:Fallback>
                <p:oleObj name="Image" r:id="rId4" imgW="7504762" imgH="2031746" progId="Photoshop.Image.9">
                  <p:embed/>
                  <p:pic>
                    <p:nvPicPr>
                      <p:cNvPr id="0" name=""/>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4076"/>
                      <a:stretch>
                        <a:fillRect/>
                      </a:stretch>
                    </p:blipFill>
                    <p:spPr bwMode="auto">
                      <a:xfrm>
                        <a:off x="0" y="4826000"/>
                        <a:ext cx="59404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87" name="Rectangle 23"/>
          <p:cNvSpPr>
            <a:spLocks noChangeArrowheads="1"/>
          </p:cNvSpPr>
          <p:nvPr/>
        </p:nvSpPr>
        <p:spPr bwMode="auto">
          <a:xfrm>
            <a:off x="539750" y="6689725"/>
            <a:ext cx="54197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56" anchor="ctr">
            <a:spAutoFit/>
          </a:bodyPr>
          <a:lstStyle/>
          <a:p>
            <a:pPr algn="r"/>
            <a:r>
              <a:rPr lang="en-GB" sz="500" i="0">
                <a:solidFill>
                  <a:srgbClr val="B2B2B2"/>
                </a:solidFill>
              </a:rPr>
              <a:t>Image adapted from: Rizzolatti, Giacomo, and Giuseppe Luppino. 2001. The Cortical Motor System. </a:t>
            </a:r>
            <a:r>
              <a:rPr lang="en-GB" sz="500">
                <a:solidFill>
                  <a:srgbClr val="B2B2B2"/>
                </a:solidFill>
              </a:rPr>
              <a:t>Neuron</a:t>
            </a:r>
            <a:r>
              <a:rPr lang="en-GB" sz="500" i="0">
                <a:solidFill>
                  <a:srgbClr val="B2B2B2"/>
                </a:solidFill>
              </a:rPr>
              <a:t> 31, no. 6 (September 27): 889-901. doi:10.1016/S0896-6273(01)00423-8. </a:t>
            </a:r>
          </a:p>
        </p:txBody>
      </p:sp>
      <p:sp>
        <p:nvSpPr>
          <p:cNvPr id="36888" name="AutoShape 24"/>
          <p:cNvSpPr>
            <a:spLocks noChangeArrowheads="1"/>
          </p:cNvSpPr>
          <p:nvPr/>
        </p:nvSpPr>
        <p:spPr bwMode="auto">
          <a:xfrm rot="-5400000">
            <a:off x="-488950" y="852488"/>
            <a:ext cx="1655763" cy="465137"/>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plans</a:t>
            </a:r>
          </a:p>
        </p:txBody>
      </p:sp>
      <p:sp>
        <p:nvSpPr>
          <p:cNvPr id="36889" name="AutoShape 25"/>
          <p:cNvSpPr>
            <a:spLocks noChangeArrowheads="1"/>
          </p:cNvSpPr>
          <p:nvPr/>
        </p:nvSpPr>
        <p:spPr bwMode="auto">
          <a:xfrm rot="-5400000">
            <a:off x="-553244" y="3945732"/>
            <a:ext cx="1787525"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motor action</a:t>
            </a:r>
          </a:p>
        </p:txBody>
      </p:sp>
      <p:sp>
        <p:nvSpPr>
          <p:cNvPr id="36890" name="AutoShape 26"/>
          <p:cNvSpPr>
            <a:spLocks noChangeArrowheads="1"/>
          </p:cNvSpPr>
          <p:nvPr/>
        </p:nvSpPr>
        <p:spPr bwMode="auto">
          <a:xfrm rot="-5400000">
            <a:off x="-211931" y="5549106"/>
            <a:ext cx="1104900"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spAutoFit/>
          </a:bodyPr>
          <a:lstStyle/>
          <a:p>
            <a:pPr algn="ctr"/>
            <a:r>
              <a:rPr lang="en-GB" i="0">
                <a:solidFill>
                  <a:schemeClr val="tx1"/>
                </a:solidFill>
              </a:rPr>
              <a:t>motion</a:t>
            </a:r>
          </a:p>
        </p:txBody>
      </p:sp>
      <p:sp>
        <p:nvSpPr>
          <p:cNvPr id="36891" name="AutoShape 27"/>
          <p:cNvSpPr>
            <a:spLocks noChangeArrowheads="1"/>
          </p:cNvSpPr>
          <p:nvPr/>
        </p:nvSpPr>
        <p:spPr bwMode="auto">
          <a:xfrm rot="-5400000">
            <a:off x="-200025" y="2368550"/>
            <a:ext cx="1081088" cy="46513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pPr algn="ctr"/>
            <a:r>
              <a:rPr lang="en-GB" i="0">
                <a:solidFill>
                  <a:schemeClr val="tx1"/>
                </a:solidFill>
              </a:rPr>
              <a:t>goals</a:t>
            </a:r>
          </a:p>
        </p:txBody>
      </p:sp>
    </p:spTree>
    <p:extLst>
      <p:ext uri="{BB962C8B-B14F-4D97-AF65-F5344CB8AC3E}">
        <p14:creationId xmlns:p14="http://schemas.microsoft.com/office/powerpoint/2010/main" val="31187065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39552" y="874888"/>
            <a:ext cx="28806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case</a:t>
            </a:r>
          </a:p>
        </p:txBody>
      </p:sp>
      <p:sp>
        <p:nvSpPr>
          <p:cNvPr id="3" name="Text Box 2"/>
          <p:cNvSpPr txBox="1">
            <a:spLocks noChangeArrowheads="1"/>
          </p:cNvSpPr>
          <p:nvPr/>
        </p:nvSpPr>
        <p:spPr bwMode="auto">
          <a:xfrm>
            <a:off x="1196007" y="1628800"/>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studies</a:t>
            </a:r>
          </a:p>
        </p:txBody>
      </p:sp>
    </p:spTree>
    <p:extLst>
      <p:ext uri="{BB962C8B-B14F-4D97-AF65-F5344CB8AC3E}">
        <p14:creationId xmlns:p14="http://schemas.microsoft.com/office/powerpoint/2010/main" val="10980358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50799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819" y="260648"/>
            <a:ext cx="9144000" cy="2304256"/>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12905152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2492896"/>
            <a:ext cx="9144000" cy="144016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15120846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933056"/>
            <a:ext cx="9144000" cy="2592288"/>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joint-</a:t>
            </a:r>
            <a:r>
              <a:rPr lang="en-US" b="1" i="0" dirty="0" err="1" smtClean="0">
                <a:effectLst>
                  <a:glow rad="101600">
                    <a:schemeClr val="tx1">
                      <a:alpha val="75000"/>
                    </a:schemeClr>
                  </a:glow>
                  <a:outerShdw blurRad="50800" dist="38100" dir="2700000">
                    <a:srgbClr val="000000">
                      <a:alpha val="43000"/>
                    </a:srgbClr>
                  </a:outerShdw>
                </a:effectLst>
              </a:rPr>
              <a:t>ness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agency</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glow rad="101600">
                    <a:schemeClr val="tx1">
                      <a:alpha val="75000"/>
                    </a:schemeClr>
                  </a:glow>
                  <a:outerShdw blurRad="50800" dist="38100" dir="2700000">
                    <a:srgbClr val="000000">
                      <a:alpha val="43000"/>
                    </a:srgbClr>
                  </a:outerShdw>
                </a:effectLst>
              </a:rPr>
              <a:t>awareness of others’ states or commitments</a:t>
            </a:r>
            <a:r>
              <a:rPr lang="en-US" i="0" dirty="0" smtClean="0">
                <a:effectLst>
                  <a:glow rad="101600">
                    <a:schemeClr val="tx1">
                      <a:alpha val="75000"/>
                    </a:schemeClr>
                  </a:glow>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outerShdw blurRad="50800" dist="38100" dir="2700000">
                    <a:srgbClr val="000000">
                      <a:alpha val="43000"/>
                    </a:srgbClr>
                  </a:outerShdw>
                </a:effectLst>
              </a:rPr>
              <a:t>at least one of the agents who are F-</a:t>
            </a:r>
            <a:r>
              <a:rPr lang="en-US" i="0" dirty="0" err="1" smtClean="0">
                <a:effectLst>
                  <a:glow rad="101600">
                    <a:schemeClr val="tx1">
                      <a:alpha val="75000"/>
                    </a:schemeClr>
                  </a:glow>
                  <a:outerShdw blurRad="50800" dist="38100" dir="2700000">
                    <a:srgbClr val="000000">
                      <a:alpha val="43000"/>
                    </a:srgbClr>
                  </a:outerShdw>
                </a:effectLst>
              </a:rPr>
              <a:t>ing</a:t>
            </a:r>
            <a:r>
              <a:rPr lang="en-US" i="0" dirty="0" smtClean="0">
                <a:effectLst>
                  <a:glow rad="101600">
                    <a:schemeClr val="tx1">
                      <a:alpha val="75000"/>
                    </a:schemeClr>
                  </a:glow>
                  <a:outerShdw blurRad="50800" dist="38100" dir="2700000">
                    <a:srgbClr val="000000">
                      <a:alpha val="43000"/>
                    </a:srgbClr>
                  </a:outerShdw>
                </a:effectLst>
              </a:rPr>
              <a:t> is aware of, or has individuating beliefs about, some of the others’ intentions, beliefs or commitments concerning F.</a:t>
            </a:r>
          </a:p>
        </p:txBody>
      </p:sp>
    </p:spTree>
    <p:extLst>
      <p:ext uri="{BB962C8B-B14F-4D97-AF65-F5344CB8AC3E}">
        <p14:creationId xmlns:p14="http://schemas.microsoft.com/office/powerpoint/2010/main" val="2417300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796136" y="0"/>
            <a:ext cx="2952328" cy="6858000"/>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glow rad="101600">
                  <a:schemeClr val="tx1">
                    <a:alpha val="75000"/>
                  </a:schemeClr>
                </a:glow>
              </a:effectLst>
              <a:latin typeface="Myriad Web" charset="0"/>
            </a:endParaRPr>
          </a:p>
        </p:txBody>
      </p:sp>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
        <p:nvSpPr>
          <p:cNvPr id="4" name="Rectangle 3"/>
          <p:cNvSpPr/>
          <p:nvPr/>
        </p:nvSpPr>
        <p:spPr>
          <a:xfrm>
            <a:off x="6012160" y="404664"/>
            <a:ext cx="2736304"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10584676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67544" y="332656"/>
            <a:ext cx="4896544" cy="6132063"/>
          </a:xfrm>
          <a:prstGeom prst="rect">
            <a:avLst/>
          </a:prstGeom>
          <a:noFill/>
          <a:ln w="9525">
            <a:noFill/>
            <a:round/>
            <a:headEnd/>
            <a:tailEnd/>
          </a:ln>
          <a:effectLst/>
        </p:spPr>
        <p:txBody>
          <a:bodyPr wrap="square" lIns="90000" tIns="46800" rIns="90000" bIns="46800">
            <a:prstTxWarp prst="textNoShape">
              <a:avLst/>
            </a:prstTxWarp>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joint-</a:t>
            </a:r>
            <a:r>
              <a:rPr lang="en-US" b="1" i="0" dirty="0" err="1" smtClean="0">
                <a:effectLst>
                  <a:outerShdw blurRad="50800" dist="38100" dir="2700000">
                    <a:srgbClr val="000000">
                      <a:alpha val="43000"/>
                    </a:srgbClr>
                  </a:outerShdw>
                </a:effectLst>
              </a:rPr>
              <a:t>ness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knows that they are not acting individually; she or they have ‘a conception of themselves as contributors to a collective end.’</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agency</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is aware of one or more of the others as an intentional agent.</a:t>
            </a:r>
          </a:p>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b="1" i="0" dirty="0" smtClean="0">
                <a:effectLst>
                  <a:outerShdw blurRad="50800" dist="38100" dir="2700000">
                    <a:srgbClr val="000000">
                      <a:alpha val="43000"/>
                    </a:srgbClr>
                  </a:outerShdw>
                </a:effectLst>
              </a:rPr>
              <a:t>awareness of others’ states or commitments</a:t>
            </a:r>
            <a:r>
              <a:rPr lang="en-US" i="0" dirty="0" smtClean="0">
                <a:effectLst>
                  <a:outerShdw blurRad="50800" dist="38100" dir="2700000">
                    <a:srgbClr val="000000">
                      <a:alpha val="43000"/>
                    </a:srgbClr>
                  </a:outerShdw>
                </a:effectLst>
              </a:rPr>
              <a:t> </a:t>
            </a:r>
          </a:p>
          <a:p>
            <a:pPr marL="360000">
              <a:spcAft>
                <a:spcPts val="11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outerShdw blurRad="50800" dist="38100" dir="2700000">
                    <a:srgbClr val="000000">
                      <a:alpha val="43000"/>
                    </a:srgbClr>
                  </a:outerShdw>
                </a:effectLst>
              </a:rPr>
              <a:t>at least one of the agents who are F-</a:t>
            </a:r>
            <a:r>
              <a:rPr lang="en-US" i="0" dirty="0" err="1" smtClean="0">
                <a:effectLst>
                  <a:outerShdw blurRad="50800" dist="38100" dir="2700000">
                    <a:srgbClr val="000000">
                      <a:alpha val="43000"/>
                    </a:srgbClr>
                  </a:outerShdw>
                </a:effectLst>
              </a:rPr>
              <a:t>ing</a:t>
            </a:r>
            <a:r>
              <a:rPr lang="en-US" i="0" dirty="0" smtClean="0">
                <a:effectLst>
                  <a:outerShdw blurRad="50800" dist="38100" dir="2700000">
                    <a:srgbClr val="000000">
                      <a:alpha val="43000"/>
                    </a:srgbClr>
                  </a:outerShdw>
                </a:effectLst>
              </a:rPr>
              <a:t> is aware of, or has individuating beliefs about, some of the others’ intentions, beliefs or commitments concerning F.</a:t>
            </a:r>
          </a:p>
        </p:txBody>
      </p:sp>
      <p:sp>
        <p:nvSpPr>
          <p:cNvPr id="4" name="Rectangle 3"/>
          <p:cNvSpPr/>
          <p:nvPr/>
        </p:nvSpPr>
        <p:spPr>
          <a:xfrm>
            <a:off x="6012160" y="404664"/>
            <a:ext cx="2736304" cy="2462212"/>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37384012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0" y="406400"/>
            <a:ext cx="9144000" cy="5918200"/>
          </a:xfrm>
          <a:prstGeom prst="rect">
            <a:avLst/>
          </a:prstGeom>
          <a:noFill/>
          <a:ln w="9525">
            <a:noFill/>
            <a:round/>
            <a:headEnd/>
            <a:tailEnd/>
          </a:ln>
          <a:effectLst/>
        </p:spPr>
      </p:pic>
      <p:sp>
        <p:nvSpPr>
          <p:cNvPr id="5122" name="Text Box 2"/>
          <p:cNvSpPr txBox="1">
            <a:spLocks noChangeArrowheads="1"/>
          </p:cNvSpPr>
          <p:nvPr/>
        </p:nvSpPr>
        <p:spPr bwMode="auto">
          <a:xfrm>
            <a:off x="4355976" y="6092276"/>
            <a:ext cx="4749875" cy="433068"/>
          </a:xfrm>
          <a:prstGeom prst="rect">
            <a:avLst/>
          </a:prstGeom>
          <a:noFill/>
          <a:ln w="9525">
            <a:noFill/>
            <a:round/>
            <a:headEnd/>
            <a:tailEnd/>
          </a:ln>
          <a:effectLst/>
        </p:spPr>
        <p:txBody>
          <a:bodyPr wrap="non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FFFFFF"/>
                </a:solidFill>
                <a:ea typeface="Arial" charset="0"/>
                <a:cs typeface="Arial" charset="0"/>
              </a:rPr>
              <a:t>cf. Vesper et al </a:t>
            </a:r>
            <a:r>
              <a:rPr lang="en-US" dirty="0" smtClean="0">
                <a:solidFill>
                  <a:srgbClr val="FFFFFF"/>
                </a:solidFill>
                <a:ea typeface="Arial" charset="0"/>
                <a:cs typeface="Arial" charset="0"/>
              </a:rPr>
              <a:t>(</a:t>
            </a:r>
            <a:r>
              <a:rPr lang="en-US" i="0" u="sng" dirty="0" smtClean="0">
                <a:solidFill>
                  <a:srgbClr val="FFFFFF"/>
                </a:solidFill>
                <a:ea typeface="Arial" charset="0"/>
                <a:cs typeface="Arial" charset="0"/>
              </a:rPr>
              <a:t>Neural Networks</a:t>
            </a:r>
            <a:r>
              <a:rPr lang="en-US" i="0" dirty="0" smtClean="0">
                <a:solidFill>
                  <a:srgbClr val="FFFFFF"/>
                </a:solidFill>
                <a:ea typeface="Arial" charset="0"/>
                <a:cs typeface="Arial" charset="0"/>
              </a:rPr>
              <a:t> 2010</a:t>
            </a:r>
            <a:r>
              <a:rPr lang="en-US" dirty="0" smtClean="0">
                <a:solidFill>
                  <a:srgbClr val="FFFFFF"/>
                </a:solidFill>
                <a:ea typeface="Arial" charset="0"/>
                <a:cs typeface="Arial" charset="0"/>
              </a:rPr>
              <a:t>)</a:t>
            </a:r>
            <a:endParaRPr lang="en-US" dirty="0">
              <a:solidFill>
                <a:srgbClr val="FFFFFF"/>
              </a:solidFill>
              <a:ea typeface="Arial" charset="0"/>
              <a:cs typeface="Arial" charset="0"/>
            </a:endParaRPr>
          </a:p>
        </p:txBody>
      </p:sp>
    </p:spTree>
    <p:extLst>
      <p:ext uri="{BB962C8B-B14F-4D97-AF65-F5344CB8AC3E}">
        <p14:creationId xmlns:p14="http://schemas.microsoft.com/office/powerpoint/2010/main" val="7069525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3577872"/>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3421842"/>
            <a:ext cx="1872208" cy="2058314"/>
          </a:xfrm>
          <a:prstGeom prst="rect">
            <a:avLst/>
          </a:prstGeom>
        </p:spPr>
      </p:pic>
      <p:sp>
        <p:nvSpPr>
          <p:cNvPr id="8" name="Rectangle 7"/>
          <p:cNvSpPr/>
          <p:nvPr/>
        </p:nvSpPr>
        <p:spPr>
          <a:xfrm>
            <a:off x="467544"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a:t>
            </a:r>
            <a:r>
              <a:rPr lang="en-US" i="0" dirty="0"/>
              <a:t>goal-directed action, or something resembling one, comprising two or more agents’ goal-directed activities.</a:t>
            </a:r>
          </a:p>
        </p:txBody>
      </p:sp>
    </p:spTree>
    <p:extLst>
      <p:ext uri="{BB962C8B-B14F-4D97-AF65-F5344CB8AC3E}">
        <p14:creationId xmlns:p14="http://schemas.microsoft.com/office/powerpoint/2010/main" val="486081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3"/>
          <a:srcRect/>
          <a:stretch>
            <a:fillRect/>
          </a:stretch>
        </p:blipFill>
        <p:spPr bwMode="auto">
          <a:xfrm>
            <a:off x="0" y="0"/>
            <a:ext cx="9144000" cy="6842125"/>
          </a:xfrm>
          <a:prstGeom prst="rect">
            <a:avLst/>
          </a:prstGeom>
          <a:noFill/>
          <a:ln w="9525">
            <a:noFill/>
            <a:round/>
            <a:headEnd/>
            <a:tailEnd/>
          </a:ln>
          <a:effectLst/>
        </p:spPr>
      </p:pic>
    </p:spTree>
    <p:extLst>
      <p:ext uri="{BB962C8B-B14F-4D97-AF65-F5344CB8AC3E}">
        <p14:creationId xmlns:p14="http://schemas.microsoft.com/office/powerpoint/2010/main" val="36446852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srcRect r="49184"/>
          <a:stretch>
            <a:fillRect/>
          </a:stretch>
        </p:blipFill>
        <p:spPr bwMode="auto">
          <a:xfrm>
            <a:off x="3175" y="0"/>
            <a:ext cx="4645025" cy="6858000"/>
          </a:xfrm>
          <a:prstGeom prst="rect">
            <a:avLst/>
          </a:prstGeom>
          <a:noFill/>
          <a:ln w="9525">
            <a:noFill/>
            <a:round/>
            <a:headEnd/>
            <a:tailEnd/>
          </a:ln>
          <a:effectLst/>
        </p:spPr>
      </p:pic>
      <p:pic>
        <p:nvPicPr>
          <p:cNvPr id="5" name="Picture 1"/>
          <p:cNvPicPr>
            <a:picLocks noChangeAspect="1" noChangeArrowheads="1"/>
          </p:cNvPicPr>
          <p:nvPr/>
        </p:nvPicPr>
        <p:blipFill>
          <a:blip r:embed="rId3">
            <a:alphaModFix/>
          </a:blip>
          <a:srcRect l="5801" t="82222" r="84196" b="5556"/>
          <a:stretch>
            <a:fillRect/>
          </a:stretch>
        </p:blipFill>
        <p:spPr bwMode="auto">
          <a:xfrm rot="2958754">
            <a:off x="1301658" y="4696609"/>
            <a:ext cx="914400" cy="838200"/>
          </a:xfrm>
          <a:prstGeom prst="rect">
            <a:avLst/>
          </a:prstGeom>
          <a:noFill/>
          <a:ln w="9525">
            <a:noFill/>
            <a:round/>
            <a:headEnd/>
            <a:tailEnd/>
          </a:ln>
          <a:effectLst/>
        </p:spPr>
      </p:pic>
      <p:pic>
        <p:nvPicPr>
          <p:cNvPr id="6" name="Picture 1"/>
          <p:cNvPicPr>
            <a:picLocks noChangeAspect="1" noChangeArrowheads="1"/>
          </p:cNvPicPr>
          <p:nvPr/>
        </p:nvPicPr>
        <p:blipFill>
          <a:blip r:embed="rId3">
            <a:alphaModFix/>
          </a:blip>
          <a:srcRect l="5801" t="82222" r="84196" b="5556"/>
          <a:stretch>
            <a:fillRect/>
          </a:stretch>
        </p:blipFill>
        <p:spPr bwMode="auto">
          <a:xfrm rot="20779781">
            <a:off x="467096" y="4896779"/>
            <a:ext cx="914400" cy="838200"/>
          </a:xfrm>
          <a:prstGeom prst="rect">
            <a:avLst/>
          </a:prstGeom>
          <a:noFill/>
          <a:ln w="9525">
            <a:noFill/>
            <a:round/>
            <a:headEnd/>
            <a:tailEnd/>
          </a:ln>
          <a:effectLst/>
        </p:spPr>
      </p:pic>
    </p:spTree>
    <p:extLst>
      <p:ext uri="{BB962C8B-B14F-4D97-AF65-F5344CB8AC3E}">
        <p14:creationId xmlns:p14="http://schemas.microsoft.com/office/powerpoint/2010/main" val="6907796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srcRect/>
          <a:stretch>
            <a:fillRect/>
          </a:stretch>
        </p:blipFill>
        <p:spPr bwMode="auto">
          <a:xfrm>
            <a:off x="3175" y="0"/>
            <a:ext cx="9140825" cy="6858000"/>
          </a:xfrm>
          <a:prstGeom prst="rect">
            <a:avLst/>
          </a:prstGeom>
          <a:noFill/>
          <a:ln w="9525">
            <a:noFill/>
            <a:round/>
            <a:headEnd/>
            <a:tailEnd/>
          </a:ln>
          <a:effectLst/>
        </p:spPr>
      </p:pic>
      <p:pic>
        <p:nvPicPr>
          <p:cNvPr id="5" name="Picture 1"/>
          <p:cNvPicPr>
            <a:picLocks noChangeAspect="1" noChangeArrowheads="1"/>
          </p:cNvPicPr>
          <p:nvPr/>
        </p:nvPicPr>
        <p:blipFill>
          <a:blip r:embed="rId3">
            <a:alphaModFix/>
          </a:blip>
          <a:srcRect l="5801" t="82222" r="84196" b="5556"/>
          <a:stretch>
            <a:fillRect/>
          </a:stretch>
        </p:blipFill>
        <p:spPr bwMode="auto">
          <a:xfrm rot="2958754">
            <a:off x="1301658" y="4696609"/>
            <a:ext cx="914400" cy="838200"/>
          </a:xfrm>
          <a:prstGeom prst="rect">
            <a:avLst/>
          </a:prstGeom>
          <a:noFill/>
          <a:ln w="9525">
            <a:noFill/>
            <a:round/>
            <a:headEnd/>
            <a:tailEnd/>
          </a:ln>
          <a:effectLst/>
        </p:spPr>
      </p:pic>
      <p:pic>
        <p:nvPicPr>
          <p:cNvPr id="6" name="Picture 1"/>
          <p:cNvPicPr>
            <a:picLocks noChangeAspect="1" noChangeArrowheads="1"/>
          </p:cNvPicPr>
          <p:nvPr/>
        </p:nvPicPr>
        <p:blipFill>
          <a:blip r:embed="rId3">
            <a:alphaModFix/>
          </a:blip>
          <a:srcRect l="5801" t="82222" r="84196" b="5556"/>
          <a:stretch>
            <a:fillRect/>
          </a:stretch>
        </p:blipFill>
        <p:spPr bwMode="auto">
          <a:xfrm rot="20779781">
            <a:off x="467096" y="4896779"/>
            <a:ext cx="914400" cy="838200"/>
          </a:xfrm>
          <a:prstGeom prst="rect">
            <a:avLst/>
          </a:prstGeom>
          <a:noFill/>
          <a:ln w="9525">
            <a:noFill/>
            <a:round/>
            <a:headEnd/>
            <a:tailEnd/>
          </a:ln>
          <a:effectLst/>
        </p:spPr>
      </p:pic>
    </p:spTree>
    <p:extLst>
      <p:ext uri="{BB962C8B-B14F-4D97-AF65-F5344CB8AC3E}">
        <p14:creationId xmlns:p14="http://schemas.microsoft.com/office/powerpoint/2010/main" val="4087504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87268" y="2468880"/>
            <a:ext cx="2558034" cy="1920240"/>
          </a:xfrm>
          <a:prstGeom prst="rect">
            <a:avLst/>
          </a:prstGeom>
        </p:spPr>
      </p:pic>
      <p:pic>
        <p:nvPicPr>
          <p:cNvPr id="3" name="Picture 2"/>
          <p:cNvPicPr>
            <a:picLocks noChangeAspect="1"/>
          </p:cNvPicPr>
          <p:nvPr/>
        </p:nvPicPr>
        <p:blipFill>
          <a:blip r:embed="rId4"/>
          <a:stretch>
            <a:fillRect/>
          </a:stretch>
        </p:blipFill>
        <p:spPr>
          <a:xfrm>
            <a:off x="498697" y="2578608"/>
            <a:ext cx="2266569" cy="1700784"/>
          </a:xfrm>
          <a:prstGeom prst="rect">
            <a:avLst/>
          </a:prstGeom>
        </p:spPr>
      </p:pic>
      <p:pic>
        <p:nvPicPr>
          <p:cNvPr id="7" name="Picture 1"/>
          <p:cNvPicPr>
            <a:picLocks noChangeAspect="1" noChangeArrowheads="1"/>
          </p:cNvPicPr>
          <p:nvPr/>
        </p:nvPicPr>
        <p:blipFill>
          <a:blip r:embed="rId5"/>
          <a:srcRect/>
          <a:stretch>
            <a:fillRect/>
          </a:stretch>
        </p:blipFill>
        <p:spPr bwMode="auto">
          <a:xfrm>
            <a:off x="3263963" y="2559304"/>
            <a:ext cx="2324608" cy="1739392"/>
          </a:xfrm>
          <a:prstGeom prst="rect">
            <a:avLst/>
          </a:prstGeom>
          <a:noFill/>
          <a:ln w="9525">
            <a:noFill/>
            <a:round/>
            <a:headEnd/>
            <a:tailEnd/>
          </a:ln>
          <a:effectLst/>
        </p:spPr>
      </p:pic>
      <p:cxnSp>
        <p:nvCxnSpPr>
          <p:cNvPr id="8" name="Straight Connector 7"/>
          <p:cNvCxnSpPr/>
          <p:nvPr/>
        </p:nvCxnSpPr>
        <p:spPr bwMode="auto">
          <a:xfrm>
            <a:off x="6228184" y="4365104"/>
            <a:ext cx="2376264" cy="0"/>
          </a:xfrm>
          <a:prstGeom prst="line">
            <a:avLst/>
          </a:prstGeom>
          <a:solidFill>
            <a:srgbClr val="00B8FF"/>
          </a:solidFill>
          <a:ln w="9525" cap="flat" cmpd="sng" algn="ctr">
            <a:solidFill>
              <a:srgbClr val="FFFFFF">
                <a:alpha val="61000"/>
              </a:srgbClr>
            </a:solidFill>
            <a:prstDash val="solid"/>
            <a:round/>
            <a:headEnd type="none" w="med" len="med"/>
            <a:tailEnd type="none" w="med" len="med"/>
          </a:ln>
          <a:effectLst/>
        </p:spPr>
      </p:cxnSp>
    </p:spTree>
    <p:extLst>
      <p:ext uri="{BB962C8B-B14F-4D97-AF65-F5344CB8AC3E}">
        <p14:creationId xmlns:p14="http://schemas.microsoft.com/office/powerpoint/2010/main" val="2614436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539552" y="874888"/>
            <a:ext cx="504056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second</a:t>
            </a:r>
          </a:p>
        </p:txBody>
      </p:sp>
      <p:sp>
        <p:nvSpPr>
          <p:cNvPr id="3" name="Text Box 2"/>
          <p:cNvSpPr txBox="1">
            <a:spLocks noChangeArrowheads="1"/>
          </p:cNvSpPr>
          <p:nvPr/>
        </p:nvSpPr>
        <p:spPr bwMode="auto">
          <a:xfrm>
            <a:off x="1196007" y="1556792"/>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part</a:t>
            </a:r>
          </a:p>
        </p:txBody>
      </p:sp>
    </p:spTree>
    <p:extLst>
      <p:ext uri="{BB962C8B-B14F-4D97-AF65-F5344CB8AC3E}">
        <p14:creationId xmlns:p14="http://schemas.microsoft.com/office/powerpoint/2010/main" val="7099726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goal (or goals) to which it is directed?</a:t>
            </a:r>
            <a:endParaRPr lang="en-US" i="0" dirty="0"/>
          </a:p>
        </p:txBody>
      </p:sp>
    </p:spTree>
    <p:extLst>
      <p:ext uri="{BB962C8B-B14F-4D97-AF65-F5344CB8AC3E}">
        <p14:creationId xmlns:p14="http://schemas.microsoft.com/office/powerpoint/2010/main" val="21894757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solidFill>
            <a:schemeClr val="tx1"/>
          </a:solid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goal (or goals) to which it is directed?</a:t>
            </a:r>
            <a:endParaRPr lang="en-US" i="0" dirty="0"/>
          </a:p>
        </p:txBody>
      </p:sp>
      <p:pic>
        <p:nvPicPr>
          <p:cNvPr id="4" name="Picture 3"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6" name="Picture 5"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2533404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rot="21296030">
            <a:off x="6755122" y="1052736"/>
            <a:ext cx="648072" cy="432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 joint action and the </a:t>
            </a:r>
            <a:r>
              <a:rPr lang="en-US" i="0" dirty="0" smtClean="0">
                <a:solidFill>
                  <a:schemeClr val="tx1"/>
                </a:solidFill>
              </a:rPr>
              <a:t>goal</a:t>
            </a:r>
            <a:r>
              <a:rPr lang="en-US" i="0" dirty="0" smtClean="0"/>
              <a:t> (or goals) to which it is directed?</a:t>
            </a:r>
            <a:endParaRPr lang="en-US" i="0" dirty="0"/>
          </a:p>
        </p:txBody>
      </p:sp>
      <p:pic>
        <p:nvPicPr>
          <p:cNvPr id="4" name="Picture 3" descr="table_cat_glass_inv.jpg"/>
          <p:cNvPicPr>
            <a:picLocks noChangeAspect="1"/>
          </p:cNvPicPr>
          <p:nvPr/>
        </p:nvPicPr>
        <p:blipFill>
          <a:blip r:embed="rId3" cstate="screen">
            <a:lum/>
            <a:alphaModFix/>
            <a:extLst>
              <a:ext uri="{28A0092B-C50C-407E-A947-70E740481C1C}">
                <a14:useLocalDpi xmlns:a14="http://schemas.microsoft.com/office/drawing/2010/main"/>
              </a:ext>
            </a:extLst>
          </a:blip>
          <a:stretch>
            <a:fillRect/>
          </a:stretch>
        </p:blipFill>
        <p:spPr>
          <a:xfrm>
            <a:off x="2743200" y="3006154"/>
            <a:ext cx="5454399" cy="3679825"/>
          </a:xfrm>
          <a:prstGeom prst="rect">
            <a:avLst/>
          </a:prstGeom>
        </p:spPr>
      </p:pic>
      <p:pic>
        <p:nvPicPr>
          <p:cNvPr id="6" name="Picture 5" descr="ayesha_beatrice_oh_inv.jpg"/>
          <p:cNvPicPr>
            <a:picLocks noChangeAspect="1"/>
          </p:cNvPicPr>
          <p:nvPr/>
        </p:nvPicPr>
        <p:blipFill>
          <a:blip r:embed="rId4" cstate="screen">
            <a:lum bright="5000" contrast="10000"/>
            <a:extLst>
              <a:ext uri="{28A0092B-C50C-407E-A947-70E740481C1C}">
                <a14:useLocalDpi xmlns:a14="http://schemas.microsoft.com/office/drawing/2010/main"/>
              </a:ext>
            </a:extLst>
          </a:blip>
          <a:stretch>
            <a:fillRect/>
          </a:stretch>
        </p:blipFill>
        <p:spPr>
          <a:xfrm>
            <a:off x="152400" y="3505200"/>
            <a:ext cx="2622550" cy="3180779"/>
          </a:xfrm>
          <a:prstGeom prst="rect">
            <a:avLst/>
          </a:prstGeom>
        </p:spPr>
      </p:pic>
    </p:spTree>
    <p:extLst>
      <p:ext uri="{BB962C8B-B14F-4D97-AF65-F5344CB8AC3E}">
        <p14:creationId xmlns:p14="http://schemas.microsoft.com/office/powerpoint/2010/main" val="30623532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8" y="369238"/>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1" name="TextBox 10"/>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sp>
        <p:nvSpPr>
          <p:cNvPr id="14" name="TextBox 13"/>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Tree>
    <p:extLst>
      <p:ext uri="{BB962C8B-B14F-4D97-AF65-F5344CB8AC3E}">
        <p14:creationId xmlns:p14="http://schemas.microsoft.com/office/powerpoint/2010/main" val="37040737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8" y="369238"/>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spTree>
    <p:extLst>
      <p:ext uri="{BB962C8B-B14F-4D97-AF65-F5344CB8AC3E}">
        <p14:creationId xmlns:p14="http://schemas.microsoft.com/office/powerpoint/2010/main" val="6141656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3577872"/>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3421842"/>
            <a:ext cx="1872208" cy="2058314"/>
          </a:xfrm>
          <a:prstGeom prst="rect">
            <a:avLst/>
          </a:prstGeom>
        </p:spPr>
      </p:pic>
      <p:pic>
        <p:nvPicPr>
          <p:cNvPr id="6" name="Picture 5" descr="tomasello_cutout.gif"/>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10" name="Picture 9"/>
          <p:cNvPicPr>
            <a:picLocks noChangeAspect="1"/>
          </p:cNvPicPr>
          <p:nvPr/>
        </p:nvPicPr>
        <p:blipFill rotWithShape="1">
          <a:blip r:embed="rId9">
            <a:extLst>
              <a:ext uri="{BEBA8EAE-BF5A-486C-A8C5-ECC9F3942E4B}">
                <a14:imgProps xmlns:a14="http://schemas.microsoft.com/office/drawing/2010/main">
                  <a14:imgLayer r:embed="rId10">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8" name="Rectangle 7"/>
          <p:cNvSpPr/>
          <p:nvPr/>
        </p:nvSpPr>
        <p:spPr>
          <a:xfrm>
            <a:off x="467544"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sp>
        <p:nvSpPr>
          <p:cNvPr id="11" name="Rectangle 10"/>
          <p:cNvSpPr/>
          <p:nvPr/>
        </p:nvSpPr>
        <p:spPr>
          <a:xfrm>
            <a:off x="467544" y="369238"/>
            <a:ext cx="3600400" cy="2123658"/>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a:t>
            </a:r>
            <a:r>
              <a:rPr lang="en-US" i="0" dirty="0"/>
              <a:t>goal-directed action, or something resembling one, comprising two or more agents’ goal-directed activities.</a:t>
            </a:r>
          </a:p>
        </p:txBody>
      </p:sp>
      <p:pic>
        <p:nvPicPr>
          <p:cNvPr id="14" name="Picture 13" descr="moll.jpg"/>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2" y="908720"/>
            <a:ext cx="1920001" cy="1832063"/>
          </a:xfrm>
          <a:prstGeom prst="rect">
            <a:avLst/>
          </a:prstGeom>
        </p:spPr>
      </p:pic>
      <p:sp>
        <p:nvSpPr>
          <p:cNvPr id="15" name="Text Box 5"/>
          <p:cNvSpPr txBox="1">
            <a:spLocks noChangeArrowheads="1"/>
          </p:cNvSpPr>
          <p:nvPr/>
        </p:nvSpPr>
        <p:spPr bwMode="auto">
          <a:xfrm>
            <a:off x="4067944" y="2564904"/>
            <a:ext cx="4896544" cy="2123658"/>
          </a:xfrm>
          <a:prstGeom prst="rect">
            <a:avLst/>
          </a:prstGeom>
          <a:noFill/>
          <a:ln>
            <a:noFill/>
          </a:ln>
          <a:effectLst/>
          <a:extLst/>
        </p:spPr>
        <p:txBody>
          <a:bodyPr wrap="square">
            <a:spAutoFit/>
          </a:bodyPr>
          <a:lstStyle/>
          <a:p>
            <a:pPr algn="l">
              <a:spcBef>
                <a:spcPts val="0"/>
              </a:spcBef>
              <a:spcAft>
                <a:spcPts val="0"/>
              </a:spcAft>
              <a:defRPr/>
            </a:pPr>
            <a:r>
              <a:rPr lang="en-GB" altLang="ja-JP" i="0" dirty="0" smtClean="0">
                <a:effectLst>
                  <a:glow rad="101600">
                    <a:schemeClr val="tx1">
                      <a:alpha val="75000"/>
                    </a:schemeClr>
                  </a:glow>
                </a:effectLst>
                <a:latin typeface="Myriad Web"/>
                <a:cs typeface="Arial" charset="0"/>
              </a:rPr>
              <a:t>“</a:t>
            </a:r>
            <a:r>
              <a:rPr lang="en-GB" i="0" dirty="0" smtClean="0">
                <a:effectLst>
                  <a:glow rad="101600">
                    <a:schemeClr val="tx1">
                      <a:alpha val="75000"/>
                    </a:schemeClr>
                  </a:glow>
                </a:effectLst>
                <a:latin typeface="Myriad Web"/>
                <a:cs typeface="Arial" charset="0"/>
              </a:rPr>
              <a:t>regular </a:t>
            </a:r>
            <a:r>
              <a:rPr lang="en-GB" i="0" dirty="0">
                <a:effectLst>
                  <a:glow rad="101600">
                    <a:schemeClr val="tx1">
                      <a:alpha val="75000"/>
                    </a:schemeClr>
                  </a:glow>
                </a:effectLst>
                <a:latin typeface="Myriad Web"/>
                <a:cs typeface="Arial" charset="0"/>
              </a:rPr>
              <a:t>participation in cooperative, cultural interactions during ontogeny leads children to construct uniquely powerful forms of cognitive representation</a:t>
            </a:r>
            <a:r>
              <a:rPr lang="en-GB" i="0" dirty="0" smtClean="0">
                <a:effectLst>
                  <a:glow rad="101600">
                    <a:schemeClr val="tx1">
                      <a:alpha val="75000"/>
                    </a:schemeClr>
                  </a:glow>
                </a:effectLst>
                <a:latin typeface="Myriad Web"/>
                <a:cs typeface="Arial" charset="0"/>
              </a:rPr>
              <a:t>.”</a:t>
            </a:r>
          </a:p>
          <a:p>
            <a:pPr algn="r">
              <a:spcBef>
                <a:spcPts val="0"/>
              </a:spcBef>
              <a:spcAft>
                <a:spcPts val="0"/>
              </a:spcAft>
              <a:defRPr/>
            </a:pPr>
            <a:r>
              <a:rPr lang="en-GB" i="0" dirty="0" smtClean="0">
                <a:effectLst>
                  <a:glow rad="101600">
                    <a:schemeClr val="tx1">
                      <a:alpha val="75000"/>
                    </a:schemeClr>
                  </a:glow>
                </a:effectLst>
                <a:latin typeface="Myriad Web"/>
                <a:cs typeface="Arial" charset="0"/>
              </a:rPr>
              <a:t>(</a:t>
            </a:r>
            <a:r>
              <a:rPr lang="en-GB" i="0" dirty="0">
                <a:effectLst>
                  <a:glow rad="101600">
                    <a:schemeClr val="tx1">
                      <a:alpha val="75000"/>
                    </a:schemeClr>
                  </a:glow>
                </a:effectLst>
                <a:latin typeface="Myriad Web"/>
                <a:cs typeface="Arial" charset="0"/>
              </a:rPr>
              <a:t>Moll &amp; Tomasello </a:t>
            </a:r>
            <a:r>
              <a:rPr lang="en-GB" i="0" dirty="0" smtClean="0">
                <a:effectLst>
                  <a:glow rad="101600">
                    <a:schemeClr val="tx1">
                      <a:alpha val="75000"/>
                    </a:schemeClr>
                  </a:glow>
                </a:effectLst>
                <a:latin typeface="Myriad Web"/>
                <a:cs typeface="Arial" charset="0"/>
              </a:rPr>
              <a:t>2007)</a:t>
            </a:r>
            <a:endParaRPr lang="en-GB" i="0" dirty="0">
              <a:effectLst>
                <a:glow rad="101600">
                  <a:schemeClr val="tx1">
                    <a:alpha val="75000"/>
                  </a:schemeClr>
                </a:glow>
              </a:effectLst>
              <a:latin typeface="Myriad Web"/>
              <a:cs typeface="Arial" charset="0"/>
            </a:endParaRPr>
          </a:p>
        </p:txBody>
      </p:sp>
    </p:spTree>
    <p:extLst>
      <p:ext uri="{BB962C8B-B14F-4D97-AF65-F5344CB8AC3E}">
        <p14:creationId xmlns:p14="http://schemas.microsoft.com/office/powerpoint/2010/main" val="33428906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8" y="369238"/>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cxnSp>
        <p:nvCxnSpPr>
          <p:cNvPr id="16" name="Curved Connector 15"/>
          <p:cNvCxnSpPr>
            <a:stCxn id="17" idx="0"/>
            <a:endCxn id="6" idx="2"/>
          </p:cNvCxnSpPr>
          <p:nvPr/>
        </p:nvCxnSpPr>
        <p:spPr bwMode="auto">
          <a:xfrm rot="5400000" flipH="1" flipV="1">
            <a:off x="4608004" y="2600908"/>
            <a:ext cx="1440160" cy="2664296"/>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7" name="Rounded Rectangle 16"/>
          <p:cNvSpPr/>
          <p:nvPr/>
        </p:nvSpPr>
        <p:spPr bwMode="auto">
          <a:xfrm>
            <a:off x="2699792" y="4653136"/>
            <a:ext cx="2592288" cy="576064"/>
          </a:xfrm>
          <a:prstGeom prst="roundRect">
            <a:avLst/>
          </a:prstGeom>
          <a:solidFill>
            <a:srgbClr val="FFFFFF"/>
          </a:solidFill>
          <a:ln w="38100"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a:endCxn id="3" idx="3"/>
          </p:cNvCxnSpPr>
          <p:nvPr/>
        </p:nvCxnSpPr>
        <p:spPr bwMode="auto">
          <a:xfrm rot="16200000" flipV="1">
            <a:off x="2769816" y="3427016"/>
            <a:ext cx="625392" cy="1826848"/>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757079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92138" y="369238"/>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TextBox 9"/>
          <p:cNvSpPr txBox="1"/>
          <p:nvPr/>
        </p:nvSpPr>
        <p:spPr>
          <a:xfrm>
            <a:off x="6706137" y="2996952"/>
            <a:ext cx="962207" cy="430887"/>
          </a:xfrm>
          <a:prstGeom prst="rect">
            <a:avLst/>
          </a:prstGeom>
          <a:noFill/>
        </p:spPr>
        <p:txBody>
          <a:bodyPr wrap="none" rtlCol="0">
            <a:spAutoFit/>
          </a:bodyPr>
          <a:lstStyle/>
          <a:p>
            <a:r>
              <a:rPr lang="en-US" i="0" dirty="0" smtClean="0"/>
              <a:t>smash</a:t>
            </a:r>
            <a:endParaRPr lang="en-US" i="0" dirty="0"/>
          </a:p>
        </p:txBody>
      </p:sp>
      <p:sp>
        <p:nvSpPr>
          <p:cNvPr id="11" name="Oval 10"/>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free</a:t>
            </a:r>
            <a:endParaRPr kumimoji="0" lang="en-US" sz="2200" b="0" i="0" u="none" strike="noStrike" cap="none" normalizeH="0" baseline="0" dirty="0">
              <a:ln>
                <a:noFill/>
              </a:ln>
              <a:solidFill>
                <a:schemeClr val="bg1"/>
              </a:solidFill>
              <a:effectLst/>
              <a:latin typeface="Myriad Web" charset="0"/>
            </a:endParaRPr>
          </a:p>
        </p:txBody>
      </p:sp>
      <p:sp>
        <p:nvSpPr>
          <p:cNvPr id="14" name="Oval 13"/>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alarm</a:t>
            </a:r>
            <a:endParaRPr kumimoji="0" lang="en-US" sz="2200" b="0" i="0" u="none" strike="noStrike" cap="none" normalizeH="0" baseline="0" dirty="0">
              <a:ln>
                <a:noFill/>
              </a:ln>
              <a:solidFill>
                <a:schemeClr val="bg1"/>
              </a:solidFill>
              <a:effectLst/>
              <a:latin typeface="Myriad Web" charset="0"/>
            </a:endParaRPr>
          </a:p>
        </p:txBody>
      </p:sp>
      <p:sp>
        <p:nvSpPr>
          <p:cNvPr id="15" name="TextBox 14"/>
          <p:cNvSpPr txBox="1"/>
          <p:nvPr/>
        </p:nvSpPr>
        <p:spPr>
          <a:xfrm>
            <a:off x="5580112" y="2089060"/>
            <a:ext cx="991829" cy="430887"/>
          </a:xfrm>
          <a:prstGeom prst="rect">
            <a:avLst/>
          </a:prstGeom>
          <a:noFill/>
        </p:spPr>
        <p:txBody>
          <a:bodyPr wrap="none" rtlCol="0">
            <a:spAutoFit/>
          </a:bodyPr>
          <a:lstStyle/>
          <a:p>
            <a:r>
              <a:rPr lang="en-US" i="0" dirty="0" smtClean="0"/>
              <a:t>amuse</a:t>
            </a:r>
            <a:endParaRPr lang="en-US" i="0" dirty="0"/>
          </a:p>
        </p:txBody>
      </p:sp>
      <p:cxnSp>
        <p:nvCxnSpPr>
          <p:cNvPr id="16" name="Curved Connector 15"/>
          <p:cNvCxnSpPr>
            <a:stCxn id="17" idx="0"/>
            <a:endCxn id="6" idx="2"/>
          </p:cNvCxnSpPr>
          <p:nvPr/>
        </p:nvCxnSpPr>
        <p:spPr bwMode="auto">
          <a:xfrm rot="5400000" flipH="1" flipV="1">
            <a:off x="4608004" y="2600908"/>
            <a:ext cx="1440160" cy="2664296"/>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7" name="Rounded Rectangle 16"/>
          <p:cNvSpPr/>
          <p:nvPr/>
        </p:nvSpPr>
        <p:spPr bwMode="auto">
          <a:xfrm>
            <a:off x="2699792" y="4653136"/>
            <a:ext cx="2592288" cy="1152128"/>
          </a:xfrm>
          <a:prstGeom prst="roundRect">
            <a:avLst>
              <a:gd name="adj" fmla="val 10966"/>
            </a:avLst>
          </a:prstGeom>
          <a:solidFill>
            <a:srgbClr val="FFFFFF"/>
          </a:solidFill>
          <a:ln w="38100"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smtClean="0">
                <a:solidFill>
                  <a:schemeClr val="tx1"/>
                </a:solidFill>
              </a:rPr>
              <a:t>OR</a:t>
            </a:r>
          </a:p>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a:endCxn id="3" idx="3"/>
          </p:cNvCxnSpPr>
          <p:nvPr/>
        </p:nvCxnSpPr>
        <p:spPr bwMode="auto">
          <a:xfrm rot="16200000" flipV="1">
            <a:off x="2769816" y="3427016"/>
            <a:ext cx="625392" cy="1826848"/>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34875985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3" name="Rectangle 12"/>
          <p:cNvSpPr/>
          <p:nvPr/>
        </p:nvSpPr>
        <p:spPr>
          <a:xfrm>
            <a:off x="592138" y="369238"/>
            <a:ext cx="7868294"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3" name="Rectangle 12"/>
          <p:cNvSpPr/>
          <p:nvPr/>
        </p:nvSpPr>
        <p:spPr>
          <a:xfrm>
            <a:off x="592138" y="369238"/>
            <a:ext cx="7868294"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agents’ activities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3" name="Rectangle 12"/>
          <p:cNvSpPr/>
          <p:nvPr/>
        </p:nvSpPr>
        <p:spPr>
          <a:xfrm>
            <a:off x="592138" y="369238"/>
            <a:ext cx="7868294"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a:t>
            </a:r>
            <a:r>
              <a:rPr lang="en-US" i="0" dirty="0" smtClean="0">
                <a:solidFill>
                  <a:schemeClr val="tx1">
                    <a:lumMod val="50000"/>
                    <a:lumOff val="50000"/>
                  </a:schemeClr>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Tree>
    <p:extLst>
      <p:ext uri="{BB962C8B-B14F-4D97-AF65-F5344CB8AC3E}">
        <p14:creationId xmlns:p14="http://schemas.microsoft.com/office/powerpoint/2010/main" val="25296035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3" name="Text Box 2"/>
          <p:cNvSpPr txBox="1">
            <a:spLocks noChangeArrowheads="1"/>
          </p:cNvSpPr>
          <p:nvPr/>
        </p:nvSpPr>
        <p:spPr bwMode="auto">
          <a:xfrm>
            <a:off x="592138" y="1289225"/>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activities are individually directed and it is possible that: all agents succeed relative to this outcome.</a:t>
            </a:r>
            <a:endParaRPr lang="en-US" i="0" u="sng" dirty="0" smtClean="0"/>
          </a:p>
        </p:txBody>
      </p:sp>
      <p:sp>
        <p:nvSpPr>
          <p:cNvPr id="13" name="Rectangle 12"/>
          <p:cNvSpPr/>
          <p:nvPr/>
        </p:nvSpPr>
        <p:spPr>
          <a:xfrm>
            <a:off x="592138" y="369238"/>
            <a:ext cx="7868294"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 a </a:t>
            </a:r>
            <a:r>
              <a:rPr lang="en-US" i="0" dirty="0">
                <a:effectLst>
                  <a:glow rad="101600">
                    <a:schemeClr val="tx1">
                      <a:alpha val="75000"/>
                    </a:schemeClr>
                  </a:glow>
                </a:effectLst>
              </a:rPr>
              <a:t>goal-directed action, or something resembling one, comprising two or more agents’ goal-directed activities.</a:t>
            </a:r>
          </a:p>
        </p:txBody>
      </p:sp>
      <p:sp>
        <p:nvSpPr>
          <p:cNvPr id="14"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a:t>
            </a:r>
            <a:r>
              <a:rPr lang="en-US" i="0" dirty="0" smtClean="0">
                <a:solidFill>
                  <a:schemeClr val="tx1">
                    <a:lumMod val="50000"/>
                    <a:lumOff val="50000"/>
                  </a:schemeClr>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this type of outcome would normally be facilitated by this type of coordination.</a:t>
            </a:r>
          </a:p>
        </p:txBody>
      </p:sp>
      <p:sp>
        <p:nvSpPr>
          <p:cNvPr id="15" name="Text Box 2"/>
          <p:cNvSpPr txBox="1">
            <a:spLocks noChangeArrowheads="1"/>
          </p:cNvSpPr>
          <p:nvPr/>
        </p:nvSpPr>
        <p:spPr bwMode="auto">
          <a:xfrm>
            <a:off x="4840610" y="3068960"/>
            <a:ext cx="3331790"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expects 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t>
            </a:r>
            <a:r>
              <a:rPr lang="en-GB" i="0" dirty="0">
                <a:cs typeface="Arial" charset="0"/>
              </a:rPr>
              <a:t>agent expects 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2"/>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r>
              <a:rPr lang="en-GB" i="0">
                <a:cs typeface="Arial" charset="0"/>
              </a:rPr>
              <a:t>We have a shared intention that we J =</a:t>
            </a:r>
          </a:p>
          <a:p>
            <a:pPr algn="l">
              <a:spcBef>
                <a:spcPct val="25000"/>
              </a:spcBef>
              <a:spcAft>
                <a:spcPct val="25000"/>
              </a:spcAft>
              <a:defRPr/>
            </a:pPr>
            <a:r>
              <a:rPr lang="ja-JP" altLang="en-GB" i="0">
                <a:latin typeface="Arial"/>
                <a:cs typeface="Arial" charset="0"/>
              </a:rPr>
              <a:t>“</a:t>
            </a:r>
            <a:r>
              <a:rPr lang="en-GB" i="0">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1482913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r>
              <a:rPr lang="en-GB" i="0">
                <a:cs typeface="Arial" charset="0"/>
              </a:rPr>
              <a:t>We have a shared intention that we J =</a:t>
            </a:r>
          </a:p>
          <a:p>
            <a:pPr algn="l">
              <a:spcBef>
                <a:spcPct val="25000"/>
              </a:spcBef>
              <a:spcAft>
                <a:spcPct val="25000"/>
              </a:spcAft>
              <a:defRPr/>
            </a:pPr>
            <a:r>
              <a:rPr lang="ja-JP" altLang="en-GB" i="0">
                <a:latin typeface="Arial"/>
                <a:cs typeface="Arial" charset="0"/>
              </a:rPr>
              <a:t>“</a:t>
            </a:r>
            <a:r>
              <a:rPr lang="en-GB" i="0">
                <a:cs typeface="Arial" charset="0"/>
              </a:rPr>
              <a:t>1. (a) I intend that we J and (b) you intend that we J</a:t>
            </a:r>
          </a:p>
          <a:p>
            <a:pPr algn="l">
              <a:spcBef>
                <a:spcPct val="25000"/>
              </a:spcBef>
              <a:spcAft>
                <a:spcPct val="25000"/>
              </a:spcAft>
              <a:defRPr/>
            </a:pPr>
            <a:r>
              <a:rPr lang="ja-JP" altLang="en-GB" i="0">
                <a:latin typeface="Arial"/>
                <a:cs typeface="Arial" charset="0"/>
              </a:rPr>
              <a:t>“</a:t>
            </a:r>
            <a:r>
              <a:rPr lang="en-GB" i="0">
                <a:cs typeface="Arial" charset="0"/>
              </a:rPr>
              <a:t>2. I intend that we J in accordance with and because of la, lb, and meshing subplans of la and lb; you intend [likewise] …</a:t>
            </a:r>
          </a:p>
          <a:p>
            <a:pPr algn="l">
              <a:spcBef>
                <a:spcPct val="25000"/>
              </a:spcBef>
              <a:defRPr/>
            </a:pPr>
            <a:r>
              <a:rPr lang="en-GB" i="0">
                <a:cs typeface="Arial" charset="0"/>
              </a:rPr>
              <a:t> </a:t>
            </a:r>
            <a:r>
              <a:rPr lang="ja-JP" altLang="en-GB" i="0">
                <a:latin typeface="Arial"/>
                <a:cs typeface="Arial" charset="0"/>
              </a:rPr>
              <a:t>“</a:t>
            </a:r>
            <a:r>
              <a:rPr lang="en-GB" i="0">
                <a:cs typeface="Arial" charset="0"/>
              </a:rPr>
              <a:t>3. 1 and 2 are common knowledge between us</a:t>
            </a:r>
            <a:r>
              <a:rPr lang="ja-JP" altLang="en-GB" i="0">
                <a:latin typeface="Arial"/>
                <a:cs typeface="Arial" charset="0"/>
              </a:rPr>
              <a:t>”</a:t>
            </a:r>
            <a:r>
              <a:rPr lang="en-GB" i="0">
                <a:cs typeface="Arial" charset="0"/>
              </a:rPr>
              <a:t> </a:t>
            </a:r>
          </a:p>
          <a:p>
            <a:pPr algn="r">
              <a:spcBef>
                <a:spcPct val="25000"/>
              </a:spcBef>
              <a:defRPr/>
            </a:pPr>
            <a:r>
              <a:rPr lang="en-GB" i="0">
                <a:cs typeface="Arial" charset="0"/>
              </a:rPr>
              <a:t>(Bratman 1993: View 4)</a:t>
            </a:r>
          </a:p>
        </p:txBody>
      </p:sp>
      <p:pic>
        <p:nvPicPr>
          <p:cNvPr id="5" name="Picture 4" descr="Bratman 2small.jpg"/>
          <p:cNvPicPr>
            <a:picLocks noChangeAspect="1"/>
          </p:cNvPicPr>
          <p:nvPr/>
        </p:nvPicPr>
        <p:blipFill>
          <a:blip r:embed="rId2">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6" name="Rectangle 5"/>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7"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8"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dirty="0">
                <a:cs typeface="Arial" charset="0"/>
              </a:rPr>
              <a:t>Intentions about intentions</a:t>
            </a:r>
          </a:p>
        </p:txBody>
      </p:sp>
      <p:sp>
        <p:nvSpPr>
          <p:cNvPr id="9"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10"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Tree>
    <p:extLst>
      <p:ext uri="{BB962C8B-B14F-4D97-AF65-F5344CB8AC3E}">
        <p14:creationId xmlns:p14="http://schemas.microsoft.com/office/powerpoint/2010/main" val="18951268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a:t>
            </a:r>
            <a:r>
              <a:rPr lang="en-GB" i="0" dirty="0" err="1">
                <a:cs typeface="Arial" charset="0"/>
              </a:rPr>
              <a:t>Bratman</a:t>
            </a:r>
            <a:r>
              <a:rPr lang="en-GB" i="0" dirty="0">
                <a:cs typeface="Arial" charset="0"/>
              </a:rPr>
              <a:t>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dirty="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
        <p:nvSpPr>
          <p:cNvPr id="10" name="Rectangle 9"/>
          <p:cNvSpPr/>
          <p:nvPr/>
        </p:nvSpPr>
        <p:spPr bwMode="auto">
          <a:xfrm>
            <a:off x="683568" y="332656"/>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
        <p:nvSpPr>
          <p:cNvPr id="11" name="Text Box 10"/>
          <p:cNvSpPr txBox="1">
            <a:spLocks noChangeArrowheads="1"/>
          </p:cNvSpPr>
          <p:nvPr/>
        </p:nvSpPr>
        <p:spPr bwMode="auto">
          <a:xfrm>
            <a:off x="765175" y="332656"/>
            <a:ext cx="7694613" cy="1785104"/>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r>
              <a:rPr lang="en-GB" i="0" dirty="0">
                <a:latin typeface="Myriad Web"/>
              </a:rPr>
              <a:t>(</a:t>
            </a:r>
            <a:r>
              <a:rPr lang="en-GB" i="0" dirty="0" err="1">
                <a:latin typeface="Myriad Web"/>
              </a:rPr>
              <a:t>Knoblich</a:t>
            </a:r>
            <a:r>
              <a:rPr lang="en-GB" i="0" dirty="0">
                <a:latin typeface="Myriad Web"/>
              </a:rPr>
              <a:t> &amp; </a:t>
            </a:r>
            <a:r>
              <a:rPr lang="en-GB" i="0" dirty="0" err="1">
                <a:latin typeface="Myriad Web"/>
              </a:rPr>
              <a:t>Sebanz</a:t>
            </a:r>
            <a:r>
              <a:rPr lang="en-GB" i="0" dirty="0">
                <a:latin typeface="Myriad Web"/>
              </a:rPr>
              <a:t> 2008: 2022)</a:t>
            </a:r>
          </a:p>
          <a:p>
            <a:pPr algn="r"/>
            <a:endParaRPr lang="en-GB" i="0" dirty="0">
              <a:latin typeface="Myriad Web"/>
            </a:endParaRPr>
          </a:p>
        </p:txBody>
      </p:sp>
      <p:sp>
        <p:nvSpPr>
          <p:cNvPr id="2" name="Rectangle 1"/>
          <p:cNvSpPr/>
          <p:nvPr/>
        </p:nvSpPr>
        <p:spPr bwMode="auto">
          <a:xfrm>
            <a:off x="0" y="2110176"/>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508507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
          <p:cNvSpPr txBox="1">
            <a:spLocks noChangeArrowheads="1"/>
          </p:cNvSpPr>
          <p:nvPr/>
        </p:nvSpPr>
        <p:spPr bwMode="auto">
          <a:xfrm>
            <a:off x="765175" y="332656"/>
            <a:ext cx="7694613" cy="1446550"/>
          </a:xfrm>
          <a:prstGeom prst="rect">
            <a:avLst/>
          </a:prstGeom>
          <a:solidFill>
            <a:srgbClr val="000000"/>
          </a:solidFill>
          <a:ln>
            <a:noFill/>
          </a:ln>
          <a:effectLst/>
        </p:spPr>
        <p:txBody>
          <a:bodyPr>
            <a:spAutoFit/>
          </a:bodyPr>
          <a:lstStyle/>
          <a:p>
            <a:pPr algn="l"/>
            <a:r>
              <a:rPr lang="en-GB" i="0" dirty="0" smtClean="0">
                <a:latin typeface="Myriad Web"/>
              </a:rPr>
              <a:t>“philosophers ... postulate </a:t>
            </a:r>
            <a:r>
              <a:rPr lang="en-GB" i="0" dirty="0">
                <a:latin typeface="Myriad Web"/>
              </a:rPr>
              <a:t>complex intentional structures that often seem to be beyond human cognitive ability in real-time social interactions</a:t>
            </a:r>
            <a:r>
              <a:rPr lang="en-GB" i="0" dirty="0" smtClean="0">
                <a:latin typeface="Myriad Web"/>
              </a:rPr>
              <a:t>.</a:t>
            </a:r>
            <a:r>
              <a:rPr lang="en-GB" altLang="ja-JP" i="0" dirty="0" smtClean="0">
                <a:latin typeface="Myriad Web"/>
              </a:rPr>
              <a:t>”</a:t>
            </a:r>
            <a:endParaRPr lang="en-GB" i="0" dirty="0">
              <a:latin typeface="Myriad Web"/>
            </a:endParaRPr>
          </a:p>
          <a:p>
            <a:pPr algn="r"/>
            <a:endParaRPr lang="en-GB" i="0" dirty="0">
              <a:latin typeface="Myriad Web"/>
            </a:endParaRPr>
          </a:p>
        </p:txBody>
      </p:sp>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endParaRPr lang="en-GB" b="1" i="0" dirty="0" smtClean="0">
              <a:cs typeface="Arial" charset="0"/>
            </a:endParaRP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1">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a:t>
            </a:r>
            <a:r>
              <a:rPr lang="en-GB" i="0" dirty="0" err="1">
                <a:solidFill>
                  <a:schemeClr val="bg2"/>
                </a:solidFill>
                <a:cs typeface="Arial" charset="0"/>
              </a:rPr>
              <a:t>Bratman</a:t>
            </a:r>
            <a:r>
              <a:rPr lang="en-GB" i="0" dirty="0">
                <a:solidFill>
                  <a:schemeClr val="bg2"/>
                </a:solidFill>
                <a:cs typeface="Arial" charset="0"/>
              </a:rPr>
              <a:t> 1993: View 4)</a:t>
            </a:r>
          </a:p>
        </p:txBody>
      </p:sp>
      <p:pic>
        <p:nvPicPr>
          <p:cNvPr id="7" name="Picture 6" descr="Bratman 2small.jpg"/>
          <p:cNvPicPr>
            <a:picLocks noChangeAspect="1"/>
          </p:cNvPicPr>
          <p:nvPr/>
        </p:nvPicPr>
        <p:blipFill>
          <a:blip r:embed="rId2">
            <a:alphaModFix amt="45000"/>
            <a:extLst>
              <a:ext uri="{BEBA8EAE-BF5A-486C-A8C5-ECC9F3942E4B}">
                <a14:imgProps xmlns:a14="http://schemas.microsoft.com/office/drawing/2010/main">
                  <a14:imgLayer r:embed="rId3">
                    <a14:imgEffect>
                      <a14:backgroundRemoval t="1000" b="98000" l="3000" r="98000">
                        <a14:foregroundMark x1="19500" y1="36000" x2="31000" y2="4500"/>
                        <a14:foregroundMark x1="41000" y1="8500" x2="61000" y2="9500"/>
                        <a14:foregroundMark x1="68000" y1="14500" x2="60000" y2="4500"/>
                        <a14:foregroundMark x1="60500" y1="1000" x2="26000" y2="3000"/>
                        <a14:foregroundMark x1="23000" y1="8000" x2="22000" y2="20000"/>
                        <a14:foregroundMark x1="18500" y1="17500" x2="18500" y2="29500"/>
                        <a14:foregroundMark x1="17000" y1="13000" x2="16000" y2="30500"/>
                        <a14:foregroundMark x1="95500" y1="60000" x2="95500" y2="94000"/>
                        <a14:foregroundMark x1="3000" y1="86000" x2="3000" y2="98000"/>
                        <a14:foregroundMark x1="98000" y1="56500" x2="98000" y2="61500"/>
                        <a14:foregroundMark x1="83500" y1="61500" x2="81500" y2="61500"/>
                        <a14:foregroundMark x1="14500" y1="15500" x2="12500" y2="19500"/>
                        <a14:foregroundMark x1="13500" y1="25500" x2="13500" y2="32000"/>
                        <a14:foregroundMark x1="27000" y1="41500" x2="13500" y2="40500"/>
                        <a14:foregroundMark x1="11500" y1="36500" x2="11500" y2="44500"/>
                        <a14:foregroundMark x1="14500" y1="48000" x2="14500" y2="54500"/>
                        <a14:foregroundMark x1="16000" y1="56500" x2="21000" y2="66500"/>
                        <a14:foregroundMark x1="11000" y1="22500" x2="10000" y2="36000"/>
                        <a14:backgroundMark x1="20000" y1="3500" x2="20000" y2="3500"/>
                      </a14:backgroundRemoval>
                    </a14:imgEffect>
                  </a14:imgLayer>
                </a14:imgProps>
              </a:ext>
              <a:ext uri="{28A0092B-C50C-407E-A947-70E740481C1C}">
                <a14:useLocalDpi xmlns:a14="http://schemas.microsoft.com/office/drawing/2010/main"/>
              </a:ext>
            </a:extLst>
          </a:blip>
          <a:stretch>
            <a:fillRect/>
          </a:stretch>
        </p:blipFill>
        <p:spPr>
          <a:xfrm>
            <a:off x="8328" y="4318000"/>
            <a:ext cx="2540000" cy="2540000"/>
          </a:xfrm>
          <a:prstGeom prst="rect">
            <a:avLst/>
          </a:prstGeom>
        </p:spPr>
      </p:pic>
      <p:sp>
        <p:nvSpPr>
          <p:cNvPr id="11" name="Rectangle 10"/>
          <p:cNvSpPr/>
          <p:nvPr/>
        </p:nvSpPr>
        <p:spPr bwMode="auto">
          <a:xfrm rot="10800000">
            <a:off x="0" y="44625"/>
            <a:ext cx="9144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solidFill>
                  <a:schemeClr val="bg1">
                    <a:alpha val="33000"/>
                  </a:schemeClr>
                </a:solidFill>
                <a:effectLst/>
                <a:cs typeface="Arial" charset="0"/>
              </a:rPr>
              <a:t>{</a:t>
            </a:r>
          </a:p>
        </p:txBody>
      </p:sp>
      <p:sp>
        <p:nvSpPr>
          <p:cNvPr id="1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solidFill>
                  <a:schemeClr val="bg1">
                    <a:alpha val="33000"/>
                  </a:schemeClr>
                </a:solidFill>
                <a:effectLst/>
                <a:cs typeface="Arial" charset="0"/>
              </a:rPr>
              <a:t>Intentions about intentions</a:t>
            </a:r>
          </a:p>
        </p:txBody>
      </p:sp>
      <p:sp>
        <p:nvSpPr>
          <p:cNvPr id="14"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solidFill>
                  <a:schemeClr val="bg1">
                    <a:alpha val="33000"/>
                  </a:schemeClr>
                </a:solidFill>
                <a:effectLst/>
                <a:cs typeface="Arial" charset="0"/>
              </a:rPr>
              <a:t>{</a:t>
            </a:r>
          </a:p>
        </p:txBody>
      </p:sp>
      <p:sp>
        <p:nvSpPr>
          <p:cNvPr id="15"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solidFill>
                  <a:schemeClr val="bg1">
                    <a:alpha val="33000"/>
                  </a:schemeClr>
                </a:solidFill>
                <a:effectLst/>
                <a:cs typeface="Arial" charset="0"/>
              </a:rPr>
              <a:t>Knowledge of others</a:t>
            </a:r>
            <a:r>
              <a:rPr lang="ja-JP" altLang="en-GB" i="0" dirty="0">
                <a:solidFill>
                  <a:schemeClr val="bg1">
                    <a:alpha val="33000"/>
                  </a:schemeClr>
                </a:solidFill>
                <a:effectLst/>
                <a:latin typeface="Arial"/>
                <a:cs typeface="Arial" charset="0"/>
              </a:rPr>
              <a:t>’</a:t>
            </a:r>
            <a:r>
              <a:rPr lang="en-GB" i="0" dirty="0">
                <a:solidFill>
                  <a:schemeClr val="bg1">
                    <a:alpha val="33000"/>
                  </a:schemeClr>
                </a:solidFill>
                <a:effectLst/>
                <a:cs typeface="Arial" charset="0"/>
              </a:rPr>
              <a:t> knowledge of intentions about intentions</a:t>
            </a:r>
          </a:p>
        </p:txBody>
      </p:sp>
      <p:sp>
        <p:nvSpPr>
          <p:cNvPr id="16" name="Rectangle 15"/>
          <p:cNvSpPr/>
          <p:nvPr/>
        </p:nvSpPr>
        <p:spPr bwMode="auto">
          <a:xfrm>
            <a:off x="4572000" y="2110176"/>
            <a:ext cx="4572000" cy="1440160"/>
          </a:xfrm>
          <a:prstGeom prst="rect">
            <a:avLst/>
          </a:prstGeom>
          <a:gradFill flip="none" rotWithShape="1">
            <a:gsLst>
              <a:gs pos="0">
                <a:schemeClr val="tx1"/>
              </a:gs>
              <a:gs pos="100000">
                <a:srgbClr val="FFFFFF">
                  <a:alpha val="0"/>
                </a:srgb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4644008" y="1318088"/>
            <a:ext cx="3888432" cy="792088"/>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0"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4424749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grayscl/>
            <a:extLst>
              <a:ext uri="{BEBA8EAE-BF5A-486C-A8C5-ECC9F3942E4B}">
                <a14:imgProps xmlns:a14="http://schemas.microsoft.com/office/drawing/2010/main">
                  <a14:imgLayer r:embed="rId4">
                    <a14:imgEffect>
                      <a14:backgroundRemoval t="9607" b="97380" l="6061" r="97576">
                        <a14:foregroundMark x1="63030" y1="65066" x2="91515" y2="96070"/>
                        <a14:foregroundMark x1="97576" y1="74672" x2="96364" y2="82533"/>
                        <a14:foregroundMark x1="47879" y1="72926" x2="33333" y2="81223"/>
                        <a14:foregroundMark x1="13939" y1="75983" x2="46667" y2="94323"/>
                        <a14:foregroundMark x1="21212" y1="89956" x2="12121" y2="97380"/>
                        <a14:foregroundMark x1="52121" y1="16157" x2="58788" y2="21397"/>
                        <a14:foregroundMark x1="29697" y1="26201" x2="29697" y2="26201"/>
                        <a14:foregroundMark x1="29697" y1="26201" x2="29697" y2="26201"/>
                        <a14:foregroundMark x1="30303" y1="21397" x2="30303" y2="21397"/>
                        <a14:foregroundMark x1="23636" y1="33188" x2="23636" y2="33188"/>
                        <a14:foregroundMark x1="61212" y1="19214" x2="61212" y2="19214"/>
                        <a14:foregroundMark x1="38182" y1="17467" x2="38182" y2="17467"/>
                        <a14:foregroundMark x1="45455" y1="15284" x2="45455" y2="15284"/>
                        <a14:foregroundMark x1="24242" y1="36681" x2="24242" y2="36681"/>
                        <a14:backgroundMark x1="21212" y1="28384" x2="21212" y2="28384"/>
                        <a14:backgroundMark x1="21212" y1="37555" x2="21212" y2="37555"/>
                      </a14:backgroundRemoval>
                    </a14:imgEffect>
                    <a14:imgEffect>
                      <a14:brightnessContrast bright="40000" contrast="40000"/>
                    </a14:imgEffect>
                  </a14:imgLayer>
                </a14:imgProps>
              </a:ext>
            </a:extLst>
          </a:blip>
          <a:srcRect b="23023"/>
          <a:stretch/>
        </p:blipFill>
        <p:spPr>
          <a:xfrm>
            <a:off x="179512" y="3241433"/>
            <a:ext cx="2095500" cy="2238723"/>
          </a:xfrm>
          <a:prstGeom prst="rect">
            <a:avLst/>
          </a:prstGeom>
        </p:spPr>
      </p:pic>
      <p:pic>
        <p:nvPicPr>
          <p:cNvPr id="17" name="Picture 16"/>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3" y="3577872"/>
            <a:ext cx="1651000" cy="1902284"/>
          </a:xfrm>
          <a:prstGeom prst="rect">
            <a:avLst/>
          </a:prstGeom>
        </p:spPr>
      </p:pic>
      <p:pic>
        <p:nvPicPr>
          <p:cNvPr id="18" name="Picture 17"/>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27784" y="3421842"/>
            <a:ext cx="1872208" cy="2058314"/>
          </a:xfrm>
          <a:prstGeom prst="rect">
            <a:avLst/>
          </a:prstGeom>
        </p:spPr>
      </p:pic>
    </p:spTree>
    <p:extLst>
      <p:ext uri="{BB962C8B-B14F-4D97-AF65-F5344CB8AC3E}">
        <p14:creationId xmlns:p14="http://schemas.microsoft.com/office/powerpoint/2010/main" val="27466410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1587614"/>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p:txBody>
      </p:sp>
    </p:spTree>
    <p:extLst>
      <p:ext uri="{BB962C8B-B14F-4D97-AF65-F5344CB8AC3E}">
        <p14:creationId xmlns:p14="http://schemas.microsoft.com/office/powerpoint/2010/main" val="236279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4" name="TextBox 3"/>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480674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
        <p:nvSpPr>
          <p:cNvPr id="5" name="Notched Right Arrow 4"/>
          <p:cNvSpPr/>
          <p:nvPr/>
        </p:nvSpPr>
        <p:spPr bwMode="auto">
          <a:xfrm>
            <a:off x="163348" y="3407545"/>
            <a:ext cx="609600" cy="381000"/>
          </a:xfrm>
          <a:prstGeom prst="notchedRightArrow">
            <a:avLst>
              <a:gd name="adj1" fmla="val 50000"/>
              <a:gd name="adj2" fmla="val 7586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TextBox 5"/>
          <p:cNvSpPr txBox="1"/>
          <p:nvPr/>
        </p:nvSpPr>
        <p:spPr>
          <a:xfrm>
            <a:off x="685800" y="838200"/>
            <a:ext cx="3733800" cy="3901067"/>
          </a:xfrm>
          <a:prstGeom prst="rect">
            <a:avLst/>
          </a:prstGeom>
          <a:noFill/>
        </p:spPr>
        <p:txBody>
          <a:bodyPr wrap="square" rtlCol="0">
            <a:spAutoFit/>
          </a:bodyPr>
          <a:lstStyle/>
          <a:p>
            <a:pPr>
              <a:spcAft>
                <a:spcPts val="1100"/>
              </a:spcAft>
            </a:pPr>
            <a:r>
              <a:rPr lang="en-US" i="0" dirty="0" smtClean="0">
                <a:effectLst>
                  <a:outerShdw blurRad="50800" dist="38100" dir="2700000">
                    <a:srgbClr val="000000">
                      <a:alpha val="43000"/>
                    </a:srgbClr>
                  </a:outerShdw>
                </a:effectLst>
              </a:rPr>
              <a:t>‘Ayesha and Beatrice between them lifted the table’</a:t>
            </a:r>
          </a:p>
          <a:p>
            <a:pPr>
              <a:spcAft>
                <a:spcPts val="1100"/>
              </a:spcAft>
            </a:pPr>
            <a:endParaRPr lang="en-US" i="0" dirty="0" smtClean="0">
              <a:effectLst>
                <a:outerShdw blurRad="50800" dist="38100" dir="2700000">
                  <a:srgbClr val="000000">
                    <a:alpha val="43000"/>
                  </a:srgbClr>
                </a:outerShdw>
              </a:effectLst>
            </a:endParaRPr>
          </a:p>
          <a:p>
            <a:pPr>
              <a:spcAft>
                <a:spcPts val="1100"/>
              </a:spcAft>
            </a:pPr>
            <a:r>
              <a:rPr lang="en-US" i="0" dirty="0" smtClean="0">
                <a:effectLst>
                  <a:outerShdw blurRad="50800" dist="38100" dir="2700000">
                    <a:srgbClr val="000000">
                      <a:alpha val="43000"/>
                    </a:srgbClr>
                  </a:outerShdw>
                </a:effectLst>
              </a:rPr>
              <a:t>‘Left Leg and Right Leg between them supported the table’ </a:t>
            </a:r>
          </a:p>
          <a:p>
            <a:pPr>
              <a:spcAft>
                <a:spcPts val="1100"/>
              </a:spcAft>
            </a:pPr>
            <a:r>
              <a:rPr lang="en-US" i="0" dirty="0" smtClean="0">
                <a:effectLst>
                  <a:outerShdw blurRad="50800" dist="38100" dir="2700000">
                    <a:srgbClr val="000000">
                      <a:alpha val="43000"/>
                    </a:srgbClr>
                  </a:outerShdw>
                </a:effectLst>
              </a:rPr>
              <a:t>‘Ayesha and Beatrice between them lifted the table intentionally’</a:t>
            </a:r>
          </a:p>
        </p:txBody>
      </p:sp>
    </p:spTree>
    <p:extLst>
      <p:ext uri="{BB962C8B-B14F-4D97-AF65-F5344CB8AC3E}">
        <p14:creationId xmlns:p14="http://schemas.microsoft.com/office/powerpoint/2010/main" val="22054132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srcRect/>
          <a:stretch>
            <a:fillRect/>
          </a:stretch>
        </p:blipFill>
        <p:spPr bwMode="auto">
          <a:xfrm>
            <a:off x="0" y="0"/>
            <a:ext cx="9134475" cy="6858000"/>
          </a:xfrm>
          <a:prstGeom prst="rect">
            <a:avLst/>
          </a:prstGeom>
          <a:noFill/>
          <a:ln w="9525">
            <a:noFill/>
            <a:round/>
            <a:headEnd/>
            <a:tailEnd/>
          </a:ln>
          <a:effectLst/>
        </p:spPr>
      </p:pic>
    </p:spTree>
    <p:extLst>
      <p:ext uri="{BB962C8B-B14F-4D97-AF65-F5344CB8AC3E}">
        <p14:creationId xmlns:p14="http://schemas.microsoft.com/office/powerpoint/2010/main" val="335641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_AA_3058.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2002"/>
            <a:ext cx="9144000" cy="6919538"/>
          </a:xfrm>
          <a:prstGeom prst="rect">
            <a:avLst/>
          </a:prstGeom>
        </p:spPr>
      </p:pic>
      <p:sp>
        <p:nvSpPr>
          <p:cNvPr id="14" name="Text Box 2"/>
          <p:cNvSpPr txBox="1">
            <a:spLocks noChangeArrowheads="1"/>
          </p:cNvSpPr>
          <p:nvPr/>
        </p:nvSpPr>
        <p:spPr bwMode="auto">
          <a:xfrm>
            <a:off x="1196007" y="1628800"/>
            <a:ext cx="5608241" cy="161800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part</a:t>
            </a:r>
          </a:p>
        </p:txBody>
      </p:sp>
      <p:sp>
        <p:nvSpPr>
          <p:cNvPr id="13" name="Text Box 2"/>
          <p:cNvSpPr txBox="1">
            <a:spLocks noChangeArrowheads="1"/>
          </p:cNvSpPr>
          <p:nvPr/>
        </p:nvSpPr>
        <p:spPr bwMode="auto">
          <a:xfrm>
            <a:off x="611560" y="1018904"/>
            <a:ext cx="2880692"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a:t>
            </a:r>
          </a:p>
        </p:txBody>
      </p:sp>
      <p:sp>
        <p:nvSpPr>
          <p:cNvPr id="2" name="TextBox 1"/>
          <p:cNvSpPr txBox="1"/>
          <p:nvPr/>
        </p:nvSpPr>
        <p:spPr>
          <a:xfrm>
            <a:off x="952530" y="1667013"/>
            <a:ext cx="184666" cy="43088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636594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2000" y="610844"/>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5" name="Text Box 2"/>
          <p:cNvSpPr txBox="1">
            <a:spLocks noChangeArrowheads="1"/>
          </p:cNvSpPr>
          <p:nvPr/>
        </p:nvSpPr>
        <p:spPr bwMode="auto">
          <a:xfrm>
            <a:off x="990600" y="5055127"/>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(Carpenter 2009, p. 381)</a:t>
            </a:r>
            <a:endParaRPr lang="en-US" i="0" dirty="0">
              <a:ea typeface="Arial" charset="0"/>
              <a:cs typeface="Arial" charset="0"/>
            </a:endParaRPr>
          </a:p>
        </p:txBody>
      </p:sp>
      <p:sp>
        <p:nvSpPr>
          <p:cNvPr id="8" name="Text Box 2"/>
          <p:cNvSpPr txBox="1">
            <a:spLocks noChangeArrowheads="1"/>
          </p:cNvSpPr>
          <p:nvPr/>
        </p:nvSpPr>
        <p:spPr bwMode="auto">
          <a:xfrm>
            <a:off x="971600" y="210279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99592" y="980728"/>
            <a:ext cx="2520280" cy="432048"/>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098" name="Text Box 2"/>
          <p:cNvSpPr txBox="1">
            <a:spLocks noChangeArrowheads="1"/>
          </p:cNvSpPr>
          <p:nvPr/>
        </p:nvSpPr>
        <p:spPr bwMode="auto">
          <a:xfrm>
            <a:off x="972000" y="610844"/>
            <a:ext cx="6264296"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rgbClr val="7F7F7F"/>
                </a:solidFill>
              </a:rPr>
              <a:t>‘I take a </a:t>
            </a:r>
            <a:r>
              <a:rPr lang="en-US" i="0" dirty="0" smtClean="0">
                <a:solidFill>
                  <a:srgbClr val="7F7F7F"/>
                </a:solidFill>
              </a:rPr>
              <a:t>collective </a:t>
            </a:r>
            <a:r>
              <a:rPr lang="en-US" i="0" dirty="0">
                <a:solidFill>
                  <a:srgbClr val="7F7F7F"/>
                </a:solidFill>
              </a:rPr>
              <a:t>action to involve a collective</a:t>
            </a:r>
            <a:r>
              <a:rPr lang="en-US" i="0" dirty="0" smtClean="0">
                <a:solidFill>
                  <a:srgbClr val="7F7F7F"/>
                </a:solidFill>
              </a:rPr>
              <a:t> </a:t>
            </a:r>
            <a:r>
              <a:rPr lang="en-US" i="0" dirty="0" smtClean="0">
                <a:solidFill>
                  <a:schemeClr val="tx1"/>
                </a:solidFill>
              </a:rPr>
              <a:t>[shared] intention</a:t>
            </a:r>
            <a:r>
              <a:rPr lang="en-US" i="0" dirty="0">
                <a:solidFill>
                  <a:srgbClr val="7F7F7F"/>
                </a:solidFill>
              </a:rPr>
              <a:t>.</a:t>
            </a:r>
            <a:r>
              <a:rPr lang="en-US" i="0" dirty="0" smtClean="0">
                <a:solidFill>
                  <a:srgbClr val="7F7F7F"/>
                </a:solidFill>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rgbClr val="7F7F7F"/>
                </a:solidFill>
              </a:rPr>
              <a:t>(Gilbert 2006, p. 5)</a:t>
            </a:r>
          </a:p>
        </p:txBody>
      </p:sp>
      <p:sp>
        <p:nvSpPr>
          <p:cNvPr id="5" name="Text Box 2"/>
          <p:cNvSpPr txBox="1">
            <a:spLocks noChangeArrowheads="1"/>
          </p:cNvSpPr>
          <p:nvPr/>
        </p:nvSpPr>
        <p:spPr bwMode="auto">
          <a:xfrm>
            <a:off x="990600" y="5055127"/>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‘Shared intentionality is the foundation upon which joint action is built.’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(Carpenter 2009, p. 381)</a:t>
            </a:r>
            <a:endParaRPr lang="en-US" i="0" dirty="0">
              <a:solidFill>
                <a:schemeClr val="tx1">
                  <a:lumMod val="50000"/>
                  <a:lumOff val="50000"/>
                </a:schemeClr>
              </a:solidFill>
              <a:ea typeface="Arial" charset="0"/>
              <a:cs typeface="Arial" charset="0"/>
            </a:endParaRPr>
          </a:p>
        </p:txBody>
      </p:sp>
      <p:sp>
        <p:nvSpPr>
          <p:cNvPr id="8" name="Text Box 2"/>
          <p:cNvSpPr txBox="1">
            <a:spLocks noChangeArrowheads="1"/>
          </p:cNvSpPr>
          <p:nvPr/>
        </p:nvSpPr>
        <p:spPr bwMode="auto">
          <a:xfrm>
            <a:off x="971600" y="2102799"/>
            <a:ext cx="6705600" cy="1110177"/>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tx1">
                    <a:lumMod val="50000"/>
                    <a:lumOff val="50000"/>
                  </a:schemeClr>
                </a:solidFill>
              </a:rPr>
              <a:t>‘The sine qua non of collaborative action is a joint goal [</a:t>
            </a:r>
            <a:r>
              <a:rPr lang="en-US" i="0" dirty="0" smtClean="0">
                <a:solidFill>
                  <a:schemeClr val="tx1">
                    <a:lumMod val="50000"/>
                    <a:lumOff val="50000"/>
                  </a:schemeClr>
                </a:solidFill>
              </a:rPr>
              <a:t>shared intention] </a:t>
            </a:r>
            <a:r>
              <a:rPr lang="en-US" i="0" dirty="0">
                <a:solidFill>
                  <a:schemeClr val="tx1">
                    <a:lumMod val="50000"/>
                    <a:lumOff val="50000"/>
                  </a:schemeClr>
                </a:solidFill>
              </a:rPr>
              <a:t>and a joint </a:t>
            </a:r>
            <a:r>
              <a:rPr lang="en-US" i="0" dirty="0" smtClean="0">
                <a:solidFill>
                  <a:schemeClr val="tx1">
                    <a:lumMod val="50000"/>
                    <a:lumOff val="50000"/>
                  </a:schemeClr>
                </a:solidFill>
              </a:rPr>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(Tomasello 2008, </a:t>
            </a:r>
            <a:r>
              <a:rPr lang="en-US" i="0" dirty="0">
                <a:solidFill>
                  <a:schemeClr val="tx1">
                    <a:lumMod val="50000"/>
                    <a:lumOff val="50000"/>
                  </a:schemeClr>
                </a:solidFill>
              </a:rPr>
              <a:t>p</a:t>
            </a:r>
            <a:r>
              <a:rPr lang="en-US" i="0" dirty="0" smtClean="0">
                <a:solidFill>
                  <a:schemeClr val="tx1">
                    <a:lumMod val="50000"/>
                    <a:lumOff val="50000"/>
                  </a:schemeClr>
                </a:solidFill>
              </a:rPr>
              <a:t>. 181</a:t>
            </a:r>
            <a:r>
              <a:rPr lang="en-US" i="0" dirty="0">
                <a:solidFill>
                  <a:schemeClr val="tx1">
                    <a:lumMod val="50000"/>
                    <a:lumOff val="50000"/>
                  </a:schemeClr>
                </a:solidFill>
              </a:rPr>
              <a:t>)</a:t>
            </a:r>
            <a:endParaRPr lang="en-US" i="0" dirty="0" smtClean="0">
              <a:solidFill>
                <a:schemeClr val="tx1">
                  <a:lumMod val="50000"/>
                  <a:lumOff val="50000"/>
                </a:schemeClr>
              </a:solidFill>
              <a:ea typeface="Arial" charset="0"/>
              <a:cs typeface="Arial" charset="0"/>
            </a:endParaRPr>
          </a:p>
        </p:txBody>
      </p:sp>
      <p:sp>
        <p:nvSpPr>
          <p:cNvPr id="7" name="Text Box 2"/>
          <p:cNvSpPr txBox="1">
            <a:spLocks noChangeArrowheads="1"/>
          </p:cNvSpPr>
          <p:nvPr/>
        </p:nvSpPr>
        <p:spPr bwMode="auto">
          <a:xfrm>
            <a:off x="990600" y="3395168"/>
            <a:ext cx="6705600"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a:t>
            </a:r>
            <a:r>
              <a:rPr lang="en-US" i="0" dirty="0">
                <a:solidFill>
                  <a:schemeClr val="tx1">
                    <a:lumMod val="50000"/>
                    <a:lumOff val="50000"/>
                  </a:schemeClr>
                </a:solidFill>
              </a:rPr>
              <a:t>the key property of joint action lies in its internal component [...] in the participants’ having a “collective” or “shared</a:t>
            </a:r>
            <a:r>
              <a:rPr lang="en-US" i="0" dirty="0" smtClean="0">
                <a:solidFill>
                  <a:schemeClr val="tx1">
                    <a:lumMod val="50000"/>
                    <a:lumOff val="50000"/>
                  </a:schemeClr>
                </a:solidFill>
              </a:rPr>
              <a:t>” intention</a:t>
            </a:r>
            <a:r>
              <a:rPr lang="en-US" i="0" dirty="0">
                <a:solidFill>
                  <a:schemeClr val="tx1">
                    <a:lumMod val="50000"/>
                    <a:lumOff val="50000"/>
                  </a:schemeClr>
                </a:solidFill>
              </a:rPr>
              <a:t>.</a:t>
            </a:r>
            <a:r>
              <a:rPr lang="en-US" i="0" dirty="0" smtClean="0">
                <a:solidFill>
                  <a:schemeClr val="tx1">
                    <a:lumMod val="50000"/>
                    <a:lumOff val="50000"/>
                  </a:schemeClr>
                </a:solidFill>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rPr>
              <a:t>(Alonso 2009, pp. 444-5)</a:t>
            </a:r>
            <a:endParaRPr lang="en-US" i="0" dirty="0" smtClean="0">
              <a:solidFill>
                <a:schemeClr val="tx1">
                  <a:lumMod val="50000"/>
                  <a:lumOff val="50000"/>
                </a:schemeClr>
              </a:solidFill>
              <a:ea typeface="Arial" charset="0"/>
              <a:cs typeface="Arial" charset="0"/>
            </a:endParaRPr>
          </a:p>
        </p:txBody>
      </p:sp>
    </p:spTree>
    <p:extLst>
      <p:ext uri="{BB962C8B-B14F-4D97-AF65-F5344CB8AC3E}">
        <p14:creationId xmlns:p14="http://schemas.microsoft.com/office/powerpoint/2010/main" val="21758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35599</TotalTime>
  <Words>3038</Words>
  <Application>Microsoft Macintosh PowerPoint</Application>
  <PresentationFormat>On-screen Show (4:3)</PresentationFormat>
  <Paragraphs>461</Paragraphs>
  <Slides>64</Slides>
  <Notes>42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6" baseType="lpstr">
      <vt:lpstr>Office Theme</vt:lpstr>
      <vt:lpstr>Adobe Photoshop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1455</cp:revision>
  <cp:lastPrinted>2011-01-27T06:26:46Z</cp:lastPrinted>
  <dcterms:created xsi:type="dcterms:W3CDTF">2010-11-22T10:27:15Z</dcterms:created>
  <dcterms:modified xsi:type="dcterms:W3CDTF">2011-02-13T14:26:56Z</dcterms:modified>
  <cp:category/>
</cp:coreProperties>
</file>